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 id="267" r:id="rId11"/>
    <p:sldId id="268" r:id="rId12"/>
    <p:sldId id="271" r:id="rId13"/>
    <p:sldId id="269" r:id="rId14"/>
    <p:sldId id="270" r:id="rId15"/>
    <p:sldId id="272" r:id="rId16"/>
    <p:sldId id="278" r:id="rId17"/>
    <p:sldId id="277" r:id="rId18"/>
    <p:sldId id="274" r:id="rId19"/>
    <p:sldId id="275" r:id="rId20"/>
    <p:sldId id="276" r:id="rId21"/>
    <p:sldId id="279" r:id="rId2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594"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12F803-D9C3-413A-8FEF-A6110016DCD1}"/>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57BD0E8F-7A10-452C-8857-39B8CB54E7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99FE45B8-66A2-412B-B507-EA7BE7875AAB}"/>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5" name="Zástupný objekt pre pätu 4">
            <a:extLst>
              <a:ext uri="{FF2B5EF4-FFF2-40B4-BE49-F238E27FC236}">
                <a16:creationId xmlns:a16="http://schemas.microsoft.com/office/drawing/2014/main" id="{913B4239-92A8-4887-9B15-70F9D5370B94}"/>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0A1FDB9F-D26D-42BE-AC37-646995D540AE}"/>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36238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97967B-55D1-47E4-A825-50C498CEB3F7}"/>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97C31B68-0B87-42AB-8FCC-397F5F00D5C2}"/>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B927D4D-1783-4DE3-8ADE-3E6256F832C0}"/>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5" name="Zástupný objekt pre pätu 4">
            <a:extLst>
              <a:ext uri="{FF2B5EF4-FFF2-40B4-BE49-F238E27FC236}">
                <a16:creationId xmlns:a16="http://schemas.microsoft.com/office/drawing/2014/main" id="{2D670BC8-853F-4840-844E-79591F358A2F}"/>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8D55A4ED-928E-474F-801F-B6BEB4C57B78}"/>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344248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0BCBFE2A-3A88-4146-A757-D3C60A5713C4}"/>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48A9C3FC-5CF0-425B-AC26-94FC18E101AE}"/>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E1C6872-1273-41E1-BDAA-6CC2206CB224}"/>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5" name="Zástupný objekt pre pätu 4">
            <a:extLst>
              <a:ext uri="{FF2B5EF4-FFF2-40B4-BE49-F238E27FC236}">
                <a16:creationId xmlns:a16="http://schemas.microsoft.com/office/drawing/2014/main" id="{3E8E917C-F55F-492E-BBD4-B75DDA1E1BBC}"/>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20DCE7D6-FD44-4432-B584-393A827E0BDA}"/>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88109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2516A7-7986-4B32-BB8C-29DF199AC2E1}"/>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91C36F4A-CF06-481E-AE18-36672E46D440}"/>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47EBC675-2CA7-4EED-A8D1-00A58538497E}"/>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5" name="Zástupný objekt pre pätu 4">
            <a:extLst>
              <a:ext uri="{FF2B5EF4-FFF2-40B4-BE49-F238E27FC236}">
                <a16:creationId xmlns:a16="http://schemas.microsoft.com/office/drawing/2014/main" id="{E0C486CC-C34A-4A01-B3C5-E21401BDE2B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30B126BB-EF3B-460E-9599-E5F5DB5D1B89}"/>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376823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2D3E49-C6A7-4B02-B2DF-17BF9DE44B69}"/>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7A239857-6A1D-4BD1-8653-11BF86B33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114788A4-1523-4DDB-871F-E212B412B3AF}"/>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5" name="Zástupný objekt pre pätu 4">
            <a:extLst>
              <a:ext uri="{FF2B5EF4-FFF2-40B4-BE49-F238E27FC236}">
                <a16:creationId xmlns:a16="http://schemas.microsoft.com/office/drawing/2014/main" id="{37A91DF4-B514-4951-AA7E-F596CC6F4A60}"/>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4531C636-655D-4661-991C-EEC3513A9D9D}"/>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386423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99EEF0-33E4-4D1E-B9BA-9265BDA0DE3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37E743E2-8B1B-47E1-9C94-7F52A3178071}"/>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8365383A-CDDC-48E0-B750-55518FFC447F}"/>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C80E0CE5-FE4B-4101-B08F-F548083B36F5}"/>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6" name="Zástupný objekt pre pätu 5">
            <a:extLst>
              <a:ext uri="{FF2B5EF4-FFF2-40B4-BE49-F238E27FC236}">
                <a16:creationId xmlns:a16="http://schemas.microsoft.com/office/drawing/2014/main" id="{34F9F83C-5A80-4BB4-B308-B2F838FB2025}"/>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40548714-DE09-4FE2-8C8C-8BF90CAB5F76}"/>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103773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73EBB6-8E66-4109-B14B-1FC1190A59FC}"/>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30100BEE-329A-4E8B-BC60-1B0FECC7E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5C6A4525-D897-4F60-ABF0-2900EF94F894}"/>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DE42DD-E4BD-4CEC-A914-C367D6012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FA99E30E-FAF6-4A37-B7FF-889B5073E7BB}"/>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6068A55E-A66C-4912-912B-93E2D52611EE}"/>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8" name="Zástupný objekt pre pätu 7">
            <a:extLst>
              <a:ext uri="{FF2B5EF4-FFF2-40B4-BE49-F238E27FC236}">
                <a16:creationId xmlns:a16="http://schemas.microsoft.com/office/drawing/2014/main" id="{ED51FFA8-4178-4B64-80B1-2CDD5ACEA7DD}"/>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4AA332CC-1E77-410A-A0DC-A3D287314000}"/>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363415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2F32ED-A95E-470E-9DFA-5142DA0FB48E}"/>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7B73164E-DE2D-4C86-A3C5-7C1C854A76EE}"/>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4" name="Zástupný objekt pre pätu 3">
            <a:extLst>
              <a:ext uri="{FF2B5EF4-FFF2-40B4-BE49-F238E27FC236}">
                <a16:creationId xmlns:a16="http://schemas.microsoft.com/office/drawing/2014/main" id="{C0A1608B-0F2C-4367-B1EF-DC12FDFB349C}"/>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E7DAE590-78A3-47A7-B0A1-3760AC8A992E}"/>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401970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7AD0B003-8A1A-4C8D-9923-D2B2F798C8D4}"/>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3" name="Zástupný objekt pre pätu 2">
            <a:extLst>
              <a:ext uri="{FF2B5EF4-FFF2-40B4-BE49-F238E27FC236}">
                <a16:creationId xmlns:a16="http://schemas.microsoft.com/office/drawing/2014/main" id="{FC475F8D-DC7A-45B9-BFE0-C69FB8547F15}"/>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ED6BAB25-BAA8-493B-B835-BD48F663A0D7}"/>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95208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811F0-A6DB-46B1-AB56-442FF7B42AF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B019C344-6188-4102-93CF-142F15C03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3EB07A0E-1FC8-42C5-9A8B-7EB8E5B49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A7396883-C4C6-43BC-ADC9-285496E8D1A8}"/>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6" name="Zástupný objekt pre pätu 5">
            <a:extLst>
              <a:ext uri="{FF2B5EF4-FFF2-40B4-BE49-F238E27FC236}">
                <a16:creationId xmlns:a16="http://schemas.microsoft.com/office/drawing/2014/main" id="{642E5768-27A8-4ABC-8FB7-F7065A6FAC56}"/>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34DCF43B-5D27-4F88-BF96-C116F05E55D3}"/>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422035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843267-D90E-4C49-BA6B-7355AB0EC93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BB3F7AC4-4382-4502-8CC7-FF136AF74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59981D09-9087-4DF4-8AFC-833F754ED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47766180-7377-40F7-AD5C-194CFDE56A39}"/>
              </a:ext>
            </a:extLst>
          </p:cNvPr>
          <p:cNvSpPr>
            <a:spLocks noGrp="1"/>
          </p:cNvSpPr>
          <p:nvPr>
            <p:ph type="dt" sz="half" idx="10"/>
          </p:nvPr>
        </p:nvSpPr>
        <p:spPr/>
        <p:txBody>
          <a:bodyPr/>
          <a:lstStyle/>
          <a:p>
            <a:fld id="{FB8A11E8-6BEB-4B6A-B406-1A83DF3E8843}" type="datetimeFigureOut">
              <a:rPr lang="sk-SK" smtClean="0"/>
              <a:t>1. 3. 2023</a:t>
            </a:fld>
            <a:endParaRPr lang="sk-SK"/>
          </a:p>
        </p:txBody>
      </p:sp>
      <p:sp>
        <p:nvSpPr>
          <p:cNvPr id="6" name="Zástupný objekt pre pätu 5">
            <a:extLst>
              <a:ext uri="{FF2B5EF4-FFF2-40B4-BE49-F238E27FC236}">
                <a16:creationId xmlns:a16="http://schemas.microsoft.com/office/drawing/2014/main" id="{D4638E09-9F77-4B7A-86D4-9589DEA96C02}"/>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84B921E7-6E2D-47ED-A167-9AEDFCCF988E}"/>
              </a:ext>
            </a:extLst>
          </p:cNvPr>
          <p:cNvSpPr>
            <a:spLocks noGrp="1"/>
          </p:cNvSpPr>
          <p:nvPr>
            <p:ph type="sldNum" sz="quarter" idx="12"/>
          </p:nvPr>
        </p:nvSpPr>
        <p:spPr/>
        <p:txBody>
          <a:bodyPr/>
          <a:lstStyle/>
          <a:p>
            <a:fld id="{C9362A82-2160-442C-A516-65E33D4902EB}" type="slidenum">
              <a:rPr lang="sk-SK" smtClean="0"/>
              <a:t>‹#›</a:t>
            </a:fld>
            <a:endParaRPr lang="sk-SK"/>
          </a:p>
        </p:txBody>
      </p:sp>
    </p:spTree>
    <p:extLst>
      <p:ext uri="{BB962C8B-B14F-4D97-AF65-F5344CB8AC3E}">
        <p14:creationId xmlns:p14="http://schemas.microsoft.com/office/powerpoint/2010/main" val="85275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66CC0F62-A99F-4B3F-8D28-A319298CA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26825B50-C863-456A-9371-CC02A8064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3C2CBE1-859D-4158-8B56-D3C67AC7D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A11E8-6BEB-4B6A-B406-1A83DF3E8843}" type="datetimeFigureOut">
              <a:rPr lang="sk-SK" smtClean="0"/>
              <a:t>1. 3. 2023</a:t>
            </a:fld>
            <a:endParaRPr lang="sk-SK"/>
          </a:p>
        </p:txBody>
      </p:sp>
      <p:sp>
        <p:nvSpPr>
          <p:cNvPr id="5" name="Zástupný objekt pre pätu 4">
            <a:extLst>
              <a:ext uri="{FF2B5EF4-FFF2-40B4-BE49-F238E27FC236}">
                <a16:creationId xmlns:a16="http://schemas.microsoft.com/office/drawing/2014/main" id="{A8CB97BD-1106-42F6-8D8D-4EAC4159C4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039D04BA-0AC8-4FA8-BAB0-B08DEFD43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62A82-2160-442C-A516-65E33D4902EB}" type="slidenum">
              <a:rPr lang="sk-SK" smtClean="0"/>
              <a:t>‹#›</a:t>
            </a:fld>
            <a:endParaRPr lang="sk-SK"/>
          </a:p>
        </p:txBody>
      </p:sp>
    </p:spTree>
    <p:extLst>
      <p:ext uri="{BB962C8B-B14F-4D97-AF65-F5344CB8AC3E}">
        <p14:creationId xmlns:p14="http://schemas.microsoft.com/office/powerpoint/2010/main" val="251952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1183340" y="2546660"/>
            <a:ext cx="9242613" cy="797175"/>
          </a:xfrm>
        </p:spPr>
        <p:txBody>
          <a:bodyPr>
            <a:normAutofit fontScale="90000"/>
          </a:bodyPr>
          <a:lstStyle/>
          <a:p>
            <a:r>
              <a:rPr lang="sk-SK" dirty="0"/>
              <a:t>Aktuálne problémy v biológii 2</a:t>
            </a:r>
          </a:p>
        </p:txBody>
      </p:sp>
      <p:sp>
        <p:nvSpPr>
          <p:cNvPr id="4" name="Podnadpis 2">
            <a:extLst>
              <a:ext uri="{FF2B5EF4-FFF2-40B4-BE49-F238E27FC236}">
                <a16:creationId xmlns:a16="http://schemas.microsoft.com/office/drawing/2014/main" id="{0F153B53-AECE-42F8-8EF9-BA9C26F75190}"/>
              </a:ext>
            </a:extLst>
          </p:cNvPr>
          <p:cNvSpPr txBox="1">
            <a:spLocks/>
          </p:cNvSpPr>
          <p:nvPr/>
        </p:nvSpPr>
        <p:spPr>
          <a:xfrm>
            <a:off x="1183340" y="3690854"/>
            <a:ext cx="9144000" cy="10506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a:t>Autotrofné a </a:t>
            </a:r>
            <a:r>
              <a:rPr lang="sk-SK" dirty="0" err="1"/>
              <a:t>heterotrofné</a:t>
            </a:r>
            <a:r>
              <a:rPr lang="sk-SK" dirty="0"/>
              <a:t> organizmy </a:t>
            </a:r>
          </a:p>
          <a:p>
            <a:r>
              <a:rPr lang="sk-SK" dirty="0"/>
              <a:t>– zhody, nezhody alebo náhody?</a:t>
            </a:r>
          </a:p>
        </p:txBody>
      </p:sp>
      <p:sp>
        <p:nvSpPr>
          <p:cNvPr id="8" name="TextBox 3">
            <a:extLst>
              <a:ext uri="{FF2B5EF4-FFF2-40B4-BE49-F238E27FC236}">
                <a16:creationId xmlns:a16="http://schemas.microsoft.com/office/drawing/2014/main" id="{997CC009-5C18-474A-9B10-C7B174674DC9}"/>
              </a:ext>
            </a:extLst>
          </p:cNvPr>
          <p:cNvSpPr txBox="1"/>
          <p:nvPr/>
        </p:nvSpPr>
        <p:spPr>
          <a:xfrm>
            <a:off x="8134831" y="629981"/>
            <a:ext cx="2430570" cy="1569660"/>
          </a:xfrm>
          <a:prstGeom prst="rect">
            <a:avLst/>
          </a:prstGeom>
          <a:noFill/>
        </p:spPr>
        <p:txBody>
          <a:bodyPr wrap="square" rtlCol="0">
            <a:spAutoFit/>
          </a:bodyPr>
          <a:lstStyle/>
          <a:p>
            <a:r>
              <a:rPr lang="sk-SK" sz="2400" dirty="0"/>
              <a:t>laboratórium </a:t>
            </a:r>
          </a:p>
          <a:p>
            <a:r>
              <a:rPr lang="sk-SK" sz="2400" b="1" dirty="0"/>
              <a:t>M</a:t>
            </a:r>
            <a:r>
              <a:rPr lang="sk-SK" sz="2400" dirty="0"/>
              <a:t>olekulárnej </a:t>
            </a:r>
          </a:p>
          <a:p>
            <a:r>
              <a:rPr lang="sk-SK" sz="2400" b="1" dirty="0"/>
              <a:t>E</a:t>
            </a:r>
            <a:r>
              <a:rPr lang="sk-SK" sz="2400" dirty="0"/>
              <a:t>kológie a </a:t>
            </a:r>
          </a:p>
          <a:p>
            <a:r>
              <a:rPr lang="sk-SK" sz="2400" b="1" dirty="0"/>
              <a:t>M</a:t>
            </a:r>
            <a:r>
              <a:rPr lang="sk-SK" sz="2400" dirty="0"/>
              <a:t>ykológie</a:t>
            </a:r>
          </a:p>
        </p:txBody>
      </p:sp>
      <p:pic>
        <p:nvPicPr>
          <p:cNvPr id="9" name="Obrázok 8">
            <a:extLst>
              <a:ext uri="{FF2B5EF4-FFF2-40B4-BE49-F238E27FC236}">
                <a16:creationId xmlns:a16="http://schemas.microsoft.com/office/drawing/2014/main" id="{E24F05AA-9387-4BC7-A795-849048B68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645" y="629981"/>
            <a:ext cx="6419088" cy="1414272"/>
          </a:xfrm>
          <a:prstGeom prst="rect">
            <a:avLst/>
          </a:prstGeom>
        </p:spPr>
      </p:pic>
      <p:sp>
        <p:nvSpPr>
          <p:cNvPr id="3" name="Obdĺžnik 2">
            <a:extLst>
              <a:ext uri="{FF2B5EF4-FFF2-40B4-BE49-F238E27FC236}">
                <a16:creationId xmlns:a16="http://schemas.microsoft.com/office/drawing/2014/main" id="{FAC7D387-96AC-4CEA-B04F-BBC00755527D}"/>
              </a:ext>
            </a:extLst>
          </p:cNvPr>
          <p:cNvSpPr/>
          <p:nvPr/>
        </p:nvSpPr>
        <p:spPr>
          <a:xfrm>
            <a:off x="4778189" y="4741498"/>
            <a:ext cx="1849032" cy="369332"/>
          </a:xfrm>
          <a:prstGeom prst="rect">
            <a:avLst/>
          </a:prstGeom>
        </p:spPr>
        <p:txBody>
          <a:bodyPr wrap="none">
            <a:spAutoFit/>
          </a:bodyPr>
          <a:lstStyle/>
          <a:p>
            <a:r>
              <a:rPr lang="sk-SK" dirty="0"/>
              <a:t>Slavomír </a:t>
            </a:r>
            <a:r>
              <a:rPr lang="sk-SK" dirty="0" err="1"/>
              <a:t>Adamčík</a:t>
            </a:r>
            <a:endParaRPr lang="sk-SK" dirty="0"/>
          </a:p>
        </p:txBody>
      </p:sp>
      <p:pic>
        <p:nvPicPr>
          <p:cNvPr id="4098" name="Picture 2" descr="https://fns.uniba.sk/typo3temp/pics/KBO_titulka_3736079f4e.png">
            <a:extLst>
              <a:ext uri="{FF2B5EF4-FFF2-40B4-BE49-F238E27FC236}">
                <a16:creationId xmlns:a16="http://schemas.microsoft.com/office/drawing/2014/main" id="{647A6CF8-3672-472C-A02C-04187A761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146" y="5311660"/>
            <a:ext cx="571500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0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0"/>
            <a:ext cx="8552329" cy="858837"/>
          </a:xfrm>
        </p:spPr>
        <p:txBody>
          <a:bodyPr>
            <a:normAutofit fontScale="90000"/>
          </a:bodyPr>
          <a:lstStyle/>
          <a:p>
            <a:r>
              <a:rPr lang="sk-SK" dirty="0"/>
              <a:t>Aktuálne problémy v biológii 2</a:t>
            </a:r>
          </a:p>
        </p:txBody>
      </p:sp>
      <p:sp>
        <p:nvSpPr>
          <p:cNvPr id="16" name="Podnadpis 2">
            <a:extLst>
              <a:ext uri="{FF2B5EF4-FFF2-40B4-BE49-F238E27FC236}">
                <a16:creationId xmlns:a16="http://schemas.microsoft.com/office/drawing/2014/main" id="{B28B08FF-4CB1-4BE0-BE4F-0B5DEF4B90C5}"/>
              </a:ext>
            </a:extLst>
          </p:cNvPr>
          <p:cNvSpPr txBox="1">
            <a:spLocks/>
          </p:cNvSpPr>
          <p:nvPr/>
        </p:nvSpPr>
        <p:spPr>
          <a:xfrm>
            <a:off x="0" y="936318"/>
            <a:ext cx="8892727" cy="421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a:t>Autotrofné a </a:t>
            </a:r>
            <a:r>
              <a:rPr lang="sk-SK" dirty="0" err="1"/>
              <a:t>heterotrofné</a:t>
            </a:r>
            <a:r>
              <a:rPr lang="sk-SK" dirty="0"/>
              <a:t> organizmy – zhody, nezhody alebo náhody?</a:t>
            </a:r>
          </a:p>
        </p:txBody>
      </p:sp>
      <p:pic>
        <p:nvPicPr>
          <p:cNvPr id="7" name="Obrázok 6">
            <a:extLst>
              <a:ext uri="{FF2B5EF4-FFF2-40B4-BE49-F238E27FC236}">
                <a16:creationId xmlns:a16="http://schemas.microsoft.com/office/drawing/2014/main" id="{D510ED5C-C885-40FB-BE8B-A81A5DB791AE}"/>
              </a:ext>
            </a:extLst>
          </p:cNvPr>
          <p:cNvPicPr>
            <a:picLocks noChangeAspect="1"/>
          </p:cNvPicPr>
          <p:nvPr/>
        </p:nvPicPr>
        <p:blipFill>
          <a:blip r:embed="rId2"/>
          <a:stretch>
            <a:fillRect/>
          </a:stretch>
        </p:blipFill>
        <p:spPr>
          <a:xfrm>
            <a:off x="5944077" y="1782022"/>
            <a:ext cx="6019228" cy="1483577"/>
          </a:xfrm>
          <a:prstGeom prst="rect">
            <a:avLst/>
          </a:prstGeom>
        </p:spPr>
      </p:pic>
      <p:pic>
        <p:nvPicPr>
          <p:cNvPr id="10" name="Obrázok 9">
            <a:extLst>
              <a:ext uri="{FF2B5EF4-FFF2-40B4-BE49-F238E27FC236}">
                <a16:creationId xmlns:a16="http://schemas.microsoft.com/office/drawing/2014/main" id="{CCA1653D-52E0-4588-A870-4F99DECF3C5C}"/>
              </a:ext>
            </a:extLst>
          </p:cNvPr>
          <p:cNvPicPr>
            <a:picLocks noChangeAspect="1"/>
          </p:cNvPicPr>
          <p:nvPr/>
        </p:nvPicPr>
        <p:blipFill>
          <a:blip r:embed="rId3"/>
          <a:stretch>
            <a:fillRect/>
          </a:stretch>
        </p:blipFill>
        <p:spPr>
          <a:xfrm>
            <a:off x="301627" y="1856555"/>
            <a:ext cx="4593145" cy="1504787"/>
          </a:xfrm>
          <a:prstGeom prst="rect">
            <a:avLst/>
          </a:prstGeom>
        </p:spPr>
      </p:pic>
      <p:pic>
        <p:nvPicPr>
          <p:cNvPr id="11" name="Obrázok 10">
            <a:extLst>
              <a:ext uri="{FF2B5EF4-FFF2-40B4-BE49-F238E27FC236}">
                <a16:creationId xmlns:a16="http://schemas.microsoft.com/office/drawing/2014/main" id="{E59F123B-0FA3-4FE8-BC52-7FE0CDFE6558}"/>
              </a:ext>
            </a:extLst>
          </p:cNvPr>
          <p:cNvPicPr>
            <a:picLocks noChangeAspect="1"/>
          </p:cNvPicPr>
          <p:nvPr/>
        </p:nvPicPr>
        <p:blipFill>
          <a:blip r:embed="rId4"/>
          <a:stretch>
            <a:fillRect/>
          </a:stretch>
        </p:blipFill>
        <p:spPr>
          <a:xfrm>
            <a:off x="8953691" y="211858"/>
            <a:ext cx="3238309" cy="1358001"/>
          </a:xfrm>
          <a:prstGeom prst="rect">
            <a:avLst/>
          </a:prstGeom>
        </p:spPr>
      </p:pic>
      <p:sp>
        <p:nvSpPr>
          <p:cNvPr id="13" name="Obdĺžnik 12">
            <a:extLst>
              <a:ext uri="{FF2B5EF4-FFF2-40B4-BE49-F238E27FC236}">
                <a16:creationId xmlns:a16="http://schemas.microsoft.com/office/drawing/2014/main" id="{8000E81B-5B72-4EAC-A1CE-9B0FD8E8CC81}"/>
              </a:ext>
            </a:extLst>
          </p:cNvPr>
          <p:cNvSpPr/>
          <p:nvPr/>
        </p:nvSpPr>
        <p:spPr>
          <a:xfrm>
            <a:off x="134471" y="3770607"/>
            <a:ext cx="5342965" cy="2677656"/>
          </a:xfrm>
          <a:prstGeom prst="rect">
            <a:avLst/>
          </a:prstGeom>
        </p:spPr>
        <p:txBody>
          <a:bodyPr wrap="square">
            <a:spAutoFit/>
          </a:bodyPr>
          <a:lstStyle/>
          <a:p>
            <a:r>
              <a:rPr lang="en-US" sz="2400" dirty="0" err="1"/>
              <a:t>i</a:t>
            </a:r>
            <a:r>
              <a:rPr lang="en-US" sz="2400" dirty="0"/>
              <a:t>. Host–microbiome interactions</a:t>
            </a:r>
          </a:p>
          <a:p>
            <a:r>
              <a:rPr lang="en-US" sz="2400" dirty="0"/>
              <a:t>ii. Health and infectious diseases</a:t>
            </a:r>
          </a:p>
          <a:p>
            <a:r>
              <a:rPr lang="en-US" sz="2400" dirty="0"/>
              <a:t>iii. Human health and food security</a:t>
            </a:r>
          </a:p>
          <a:p>
            <a:r>
              <a:rPr lang="en-US" sz="2400" dirty="0"/>
              <a:t>iv. Microbial ecology in a changing world</a:t>
            </a:r>
          </a:p>
          <a:p>
            <a:r>
              <a:rPr lang="en-US" sz="2400" dirty="0"/>
              <a:t>v. Environmental processes</a:t>
            </a:r>
            <a:endParaRPr lang="sk-SK" sz="2400" dirty="0"/>
          </a:p>
          <a:p>
            <a:r>
              <a:rPr lang="en-US" sz="2400" dirty="0"/>
              <a:t>vi. Functional diversity </a:t>
            </a:r>
            <a:endParaRPr lang="sk-SK" sz="2400" dirty="0"/>
          </a:p>
          <a:p>
            <a:r>
              <a:rPr lang="en-US" sz="2400" dirty="0"/>
              <a:t>vii. Evolutionary processes </a:t>
            </a:r>
            <a:endParaRPr lang="sk-SK" sz="2400" dirty="0"/>
          </a:p>
        </p:txBody>
      </p:sp>
      <p:sp>
        <p:nvSpPr>
          <p:cNvPr id="15" name="Obdĺžnik 14">
            <a:extLst>
              <a:ext uri="{FF2B5EF4-FFF2-40B4-BE49-F238E27FC236}">
                <a16:creationId xmlns:a16="http://schemas.microsoft.com/office/drawing/2014/main" id="{C2FC5991-D65B-44C8-B431-5A18D588C0EC}"/>
              </a:ext>
            </a:extLst>
          </p:cNvPr>
          <p:cNvSpPr/>
          <p:nvPr/>
        </p:nvSpPr>
        <p:spPr>
          <a:xfrm>
            <a:off x="5620870" y="3770607"/>
            <a:ext cx="6212542" cy="2862322"/>
          </a:xfrm>
          <a:prstGeom prst="rect">
            <a:avLst/>
          </a:prstGeom>
        </p:spPr>
        <p:txBody>
          <a:bodyPr wrap="square">
            <a:spAutoFit/>
          </a:bodyPr>
          <a:lstStyle/>
          <a:p>
            <a:r>
              <a:rPr lang="en-US" sz="2000" dirty="0">
                <a:solidFill>
                  <a:srgbClr val="242021"/>
                </a:solidFill>
                <a:latin typeface="CaeciliaLTStd-Roman"/>
              </a:rPr>
              <a:t>A 1-day workshop was held by the British Ecological Society’s Microbial Ecology Special Interest Group at the University of </a:t>
            </a:r>
            <a:r>
              <a:rPr lang="en-US" sz="2000" dirty="0" err="1">
                <a:solidFill>
                  <a:srgbClr val="242021"/>
                </a:solidFill>
                <a:latin typeface="CaeciliaLTStd-Roman"/>
              </a:rPr>
              <a:t>Salford</a:t>
            </a:r>
            <a:r>
              <a:rPr lang="en-US" sz="2000" dirty="0">
                <a:solidFill>
                  <a:srgbClr val="242021"/>
                </a:solidFill>
                <a:latin typeface="CaeciliaLTStd-Roman"/>
              </a:rPr>
              <a:t> (UK) in June 2016. Invitations to attend the meeting were distributed via the British Ecological Society’s membership mailing list and through social media (Twitter and Facebook). In total, 34 participants from 20 institutions attended and contributed to the development of the 50 questions listed below, with the majority listed as authors on this paper.</a:t>
            </a:r>
            <a:r>
              <a:rPr lang="en-US" sz="2000" dirty="0"/>
              <a:t> </a:t>
            </a:r>
            <a:endParaRPr lang="sk-SK" sz="2000" dirty="0"/>
          </a:p>
        </p:txBody>
      </p:sp>
    </p:spTree>
    <p:extLst>
      <p:ext uri="{BB962C8B-B14F-4D97-AF65-F5344CB8AC3E}">
        <p14:creationId xmlns:p14="http://schemas.microsoft.com/office/powerpoint/2010/main" val="371590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0"/>
            <a:ext cx="8552329" cy="858837"/>
          </a:xfrm>
        </p:spPr>
        <p:txBody>
          <a:bodyPr>
            <a:normAutofit fontScale="90000"/>
          </a:bodyPr>
          <a:lstStyle/>
          <a:p>
            <a:r>
              <a:rPr lang="sk-SK" dirty="0"/>
              <a:t>Aktuálne problémy v biológii 2</a:t>
            </a:r>
          </a:p>
        </p:txBody>
      </p:sp>
      <p:sp>
        <p:nvSpPr>
          <p:cNvPr id="16" name="Podnadpis 2">
            <a:extLst>
              <a:ext uri="{FF2B5EF4-FFF2-40B4-BE49-F238E27FC236}">
                <a16:creationId xmlns:a16="http://schemas.microsoft.com/office/drawing/2014/main" id="{B28B08FF-4CB1-4BE0-BE4F-0B5DEF4B90C5}"/>
              </a:ext>
            </a:extLst>
          </p:cNvPr>
          <p:cNvSpPr txBox="1">
            <a:spLocks/>
          </p:cNvSpPr>
          <p:nvPr/>
        </p:nvSpPr>
        <p:spPr>
          <a:xfrm>
            <a:off x="0" y="864595"/>
            <a:ext cx="8892727" cy="421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a:t>Autotrofné a </a:t>
            </a:r>
            <a:r>
              <a:rPr lang="sk-SK" dirty="0" err="1"/>
              <a:t>heterotrofné</a:t>
            </a:r>
            <a:r>
              <a:rPr lang="sk-SK" dirty="0"/>
              <a:t> organizmy – zhody, nezhody alebo náhody?</a:t>
            </a:r>
          </a:p>
        </p:txBody>
      </p:sp>
      <p:pic>
        <p:nvPicPr>
          <p:cNvPr id="7" name="Obrázok 6">
            <a:extLst>
              <a:ext uri="{FF2B5EF4-FFF2-40B4-BE49-F238E27FC236}">
                <a16:creationId xmlns:a16="http://schemas.microsoft.com/office/drawing/2014/main" id="{D510ED5C-C885-40FB-BE8B-A81A5DB791AE}"/>
              </a:ext>
            </a:extLst>
          </p:cNvPr>
          <p:cNvPicPr>
            <a:picLocks noChangeAspect="1"/>
          </p:cNvPicPr>
          <p:nvPr/>
        </p:nvPicPr>
        <p:blipFill>
          <a:blip r:embed="rId2"/>
          <a:stretch>
            <a:fillRect/>
          </a:stretch>
        </p:blipFill>
        <p:spPr>
          <a:xfrm>
            <a:off x="5711722" y="1406975"/>
            <a:ext cx="6019228" cy="1483577"/>
          </a:xfrm>
          <a:prstGeom prst="rect">
            <a:avLst/>
          </a:prstGeom>
        </p:spPr>
      </p:pic>
      <p:pic>
        <p:nvPicPr>
          <p:cNvPr id="10" name="Obrázok 9">
            <a:extLst>
              <a:ext uri="{FF2B5EF4-FFF2-40B4-BE49-F238E27FC236}">
                <a16:creationId xmlns:a16="http://schemas.microsoft.com/office/drawing/2014/main" id="{CCA1653D-52E0-4588-A870-4F99DECF3C5C}"/>
              </a:ext>
            </a:extLst>
          </p:cNvPr>
          <p:cNvPicPr>
            <a:picLocks noChangeAspect="1"/>
          </p:cNvPicPr>
          <p:nvPr/>
        </p:nvPicPr>
        <p:blipFill>
          <a:blip r:embed="rId3"/>
          <a:stretch>
            <a:fillRect/>
          </a:stretch>
        </p:blipFill>
        <p:spPr>
          <a:xfrm>
            <a:off x="228695" y="1435177"/>
            <a:ext cx="4593145" cy="1504787"/>
          </a:xfrm>
          <a:prstGeom prst="rect">
            <a:avLst/>
          </a:prstGeom>
        </p:spPr>
      </p:pic>
      <p:pic>
        <p:nvPicPr>
          <p:cNvPr id="11" name="Obrázok 10">
            <a:extLst>
              <a:ext uri="{FF2B5EF4-FFF2-40B4-BE49-F238E27FC236}">
                <a16:creationId xmlns:a16="http://schemas.microsoft.com/office/drawing/2014/main" id="{E59F123B-0FA3-4FE8-BC52-7FE0CDFE6558}"/>
              </a:ext>
            </a:extLst>
          </p:cNvPr>
          <p:cNvPicPr>
            <a:picLocks noChangeAspect="1"/>
          </p:cNvPicPr>
          <p:nvPr/>
        </p:nvPicPr>
        <p:blipFill>
          <a:blip r:embed="rId4"/>
          <a:stretch>
            <a:fillRect/>
          </a:stretch>
        </p:blipFill>
        <p:spPr>
          <a:xfrm>
            <a:off x="8953691" y="211858"/>
            <a:ext cx="3238309" cy="1358001"/>
          </a:xfrm>
          <a:prstGeom prst="rect">
            <a:avLst/>
          </a:prstGeom>
        </p:spPr>
      </p:pic>
      <p:sp>
        <p:nvSpPr>
          <p:cNvPr id="13" name="Obdĺžnik 12">
            <a:extLst>
              <a:ext uri="{FF2B5EF4-FFF2-40B4-BE49-F238E27FC236}">
                <a16:creationId xmlns:a16="http://schemas.microsoft.com/office/drawing/2014/main" id="{8000E81B-5B72-4EAC-A1CE-9B0FD8E8CC81}"/>
              </a:ext>
            </a:extLst>
          </p:cNvPr>
          <p:cNvSpPr/>
          <p:nvPr/>
        </p:nvSpPr>
        <p:spPr>
          <a:xfrm>
            <a:off x="89649" y="4083994"/>
            <a:ext cx="4840940" cy="2462213"/>
          </a:xfrm>
          <a:prstGeom prst="rect">
            <a:avLst/>
          </a:prstGeom>
        </p:spPr>
        <p:txBody>
          <a:bodyPr wrap="square">
            <a:spAutoFit/>
          </a:bodyPr>
          <a:lstStyle/>
          <a:p>
            <a:r>
              <a:rPr lang="en-US" sz="2200" dirty="0" err="1"/>
              <a:t>i</a:t>
            </a:r>
            <a:r>
              <a:rPr lang="en-US" sz="2200" dirty="0"/>
              <a:t>. Host–microbiome interactions</a:t>
            </a:r>
          </a:p>
          <a:p>
            <a:r>
              <a:rPr lang="en-US" sz="2200" dirty="0"/>
              <a:t>ii. Health and infectious diseases</a:t>
            </a:r>
          </a:p>
          <a:p>
            <a:r>
              <a:rPr lang="en-US" sz="2200" dirty="0"/>
              <a:t>iii. Human health and food security</a:t>
            </a:r>
          </a:p>
          <a:p>
            <a:r>
              <a:rPr lang="en-US" sz="2200" dirty="0"/>
              <a:t>iv. Microbial ecology in a changing world</a:t>
            </a:r>
          </a:p>
          <a:p>
            <a:r>
              <a:rPr lang="en-US" sz="2200" dirty="0"/>
              <a:t>v. Environmental processes</a:t>
            </a:r>
            <a:endParaRPr lang="sk-SK" sz="2200" dirty="0"/>
          </a:p>
          <a:p>
            <a:r>
              <a:rPr lang="en-US" sz="2200" dirty="0"/>
              <a:t>vi. Functional diversity </a:t>
            </a:r>
            <a:endParaRPr lang="sk-SK" sz="2200" dirty="0"/>
          </a:p>
          <a:p>
            <a:r>
              <a:rPr lang="en-US" sz="2200" dirty="0"/>
              <a:t>vii. Evolutionary processes </a:t>
            </a:r>
            <a:endParaRPr lang="sk-SK" sz="2200" dirty="0"/>
          </a:p>
        </p:txBody>
      </p:sp>
      <p:sp>
        <p:nvSpPr>
          <p:cNvPr id="3" name="Obdĺžnik 2">
            <a:extLst>
              <a:ext uri="{FF2B5EF4-FFF2-40B4-BE49-F238E27FC236}">
                <a16:creationId xmlns:a16="http://schemas.microsoft.com/office/drawing/2014/main" id="{F87FE88F-3BB6-4F34-B395-5C2563169B91}"/>
              </a:ext>
            </a:extLst>
          </p:cNvPr>
          <p:cNvSpPr/>
          <p:nvPr/>
        </p:nvSpPr>
        <p:spPr>
          <a:xfrm>
            <a:off x="533495" y="3004147"/>
            <a:ext cx="4002646" cy="1015663"/>
          </a:xfrm>
          <a:prstGeom prst="rect">
            <a:avLst/>
          </a:prstGeom>
        </p:spPr>
        <p:txBody>
          <a:bodyPr wrap="square">
            <a:spAutoFit/>
          </a:bodyPr>
          <a:lstStyle/>
          <a:p>
            <a:r>
              <a:rPr lang="en-US" sz="2000" dirty="0">
                <a:solidFill>
                  <a:srgbClr val="242021"/>
                </a:solidFill>
                <a:latin typeface="CaeciliaLTStd-Roman"/>
              </a:rPr>
              <a:t>A total of 244 questions were submitted by attendees and assigned to the following themes:</a:t>
            </a:r>
            <a:r>
              <a:rPr lang="en-US" sz="2000" dirty="0"/>
              <a:t> </a:t>
            </a:r>
            <a:endParaRPr lang="sk-SK" sz="2000" dirty="0"/>
          </a:p>
        </p:txBody>
      </p:sp>
      <p:sp>
        <p:nvSpPr>
          <p:cNvPr id="4" name="Obdĺžnik 3">
            <a:extLst>
              <a:ext uri="{FF2B5EF4-FFF2-40B4-BE49-F238E27FC236}">
                <a16:creationId xmlns:a16="http://schemas.microsoft.com/office/drawing/2014/main" id="{FE6FE67E-4F1C-443B-8EF5-1D997D10FBF2}"/>
              </a:ext>
            </a:extLst>
          </p:cNvPr>
          <p:cNvSpPr/>
          <p:nvPr/>
        </p:nvSpPr>
        <p:spPr>
          <a:xfrm>
            <a:off x="5798376" y="3141457"/>
            <a:ext cx="6474305" cy="1015663"/>
          </a:xfrm>
          <a:prstGeom prst="rect">
            <a:avLst/>
          </a:prstGeom>
        </p:spPr>
        <p:txBody>
          <a:bodyPr wrap="square">
            <a:spAutoFit/>
          </a:bodyPr>
          <a:lstStyle/>
          <a:p>
            <a:r>
              <a:rPr lang="en-US" sz="2000" dirty="0">
                <a:solidFill>
                  <a:srgbClr val="242021"/>
                </a:solidFill>
                <a:latin typeface="CaeciliaLTStd-Roman"/>
              </a:rPr>
              <a:t>Prior to the workshop, participants were asked to identify the top </a:t>
            </a:r>
            <a:r>
              <a:rPr lang="en-US" sz="2000" dirty="0">
                <a:solidFill>
                  <a:srgbClr val="242021"/>
                </a:solidFill>
                <a:latin typeface="MTSY"/>
              </a:rPr>
              <a:t>∼</a:t>
            </a:r>
            <a:r>
              <a:rPr lang="en-US" sz="2000" dirty="0">
                <a:solidFill>
                  <a:srgbClr val="242021"/>
                </a:solidFill>
                <a:latin typeface="CaeciliaLTStd-Roman"/>
              </a:rPr>
              <a:t>20% of questions in each theme (selection of 5–11 questions from a total of 26–57 questions per theme</a:t>
            </a:r>
            <a:r>
              <a:rPr lang="sk-SK" sz="2000" dirty="0">
                <a:solidFill>
                  <a:srgbClr val="242021"/>
                </a:solidFill>
                <a:latin typeface="CaeciliaLTStd-Roman"/>
              </a:rPr>
              <a:t>)</a:t>
            </a:r>
            <a:endParaRPr lang="sk-SK" sz="2000" dirty="0"/>
          </a:p>
        </p:txBody>
      </p:sp>
      <p:sp>
        <p:nvSpPr>
          <p:cNvPr id="5" name="Obdĺžnik 4">
            <a:extLst>
              <a:ext uri="{FF2B5EF4-FFF2-40B4-BE49-F238E27FC236}">
                <a16:creationId xmlns:a16="http://schemas.microsoft.com/office/drawing/2014/main" id="{BD2A172F-D6F3-464B-8F8E-7617C35688B9}"/>
              </a:ext>
            </a:extLst>
          </p:cNvPr>
          <p:cNvSpPr/>
          <p:nvPr/>
        </p:nvSpPr>
        <p:spPr>
          <a:xfrm>
            <a:off x="5798376" y="4218643"/>
            <a:ext cx="6338736" cy="1323439"/>
          </a:xfrm>
          <a:prstGeom prst="rect">
            <a:avLst/>
          </a:prstGeom>
        </p:spPr>
        <p:txBody>
          <a:bodyPr wrap="square">
            <a:spAutoFit/>
          </a:bodyPr>
          <a:lstStyle/>
          <a:p>
            <a:r>
              <a:rPr lang="en-US" sz="2000" dirty="0">
                <a:solidFill>
                  <a:srgbClr val="242021"/>
                </a:solidFill>
                <a:latin typeface="CaeciliaLTStd-Roman"/>
              </a:rPr>
              <a:t>For each theme, a final set of ‘gold’ (</a:t>
            </a:r>
            <a:r>
              <a:rPr lang="en-US" sz="2000" dirty="0">
                <a:solidFill>
                  <a:srgbClr val="242021"/>
                </a:solidFill>
                <a:latin typeface="MTSY"/>
              </a:rPr>
              <a:t>∼</a:t>
            </a:r>
            <a:r>
              <a:rPr lang="en-US" sz="2000" dirty="0">
                <a:solidFill>
                  <a:srgbClr val="242021"/>
                </a:solidFill>
                <a:latin typeface="CaeciliaLTStd-Roman"/>
              </a:rPr>
              <a:t>15% of questions, total of 47 questions across all themes) and ‘silver’ questions (</a:t>
            </a:r>
            <a:r>
              <a:rPr lang="en-US" sz="2000" dirty="0">
                <a:solidFill>
                  <a:srgbClr val="242021"/>
                </a:solidFill>
                <a:latin typeface="MTSY"/>
              </a:rPr>
              <a:t>∼</a:t>
            </a:r>
            <a:r>
              <a:rPr lang="en-US" sz="2000" dirty="0">
                <a:solidFill>
                  <a:srgbClr val="242021"/>
                </a:solidFill>
                <a:latin typeface="CaeciliaLTStd-Roman"/>
              </a:rPr>
              <a:t>10% of questions, total of 29 questions) were identified</a:t>
            </a:r>
            <a:r>
              <a:rPr lang="sk-SK" sz="2000" dirty="0">
                <a:solidFill>
                  <a:srgbClr val="242021"/>
                </a:solidFill>
                <a:latin typeface="CaeciliaLTStd-Roman"/>
              </a:rPr>
              <a:t>)</a:t>
            </a:r>
            <a:endParaRPr lang="sk-SK" sz="2000" dirty="0"/>
          </a:p>
        </p:txBody>
      </p:sp>
      <p:sp>
        <p:nvSpPr>
          <p:cNvPr id="6" name="BlokTextu 5">
            <a:extLst>
              <a:ext uri="{FF2B5EF4-FFF2-40B4-BE49-F238E27FC236}">
                <a16:creationId xmlns:a16="http://schemas.microsoft.com/office/drawing/2014/main" id="{905D870C-3F1A-4C5F-AD2C-BB86C1D47723}"/>
              </a:ext>
            </a:extLst>
          </p:cNvPr>
          <p:cNvSpPr txBox="1"/>
          <p:nvPr/>
        </p:nvSpPr>
        <p:spPr>
          <a:xfrm>
            <a:off x="0" y="3050314"/>
            <a:ext cx="941774" cy="923330"/>
          </a:xfrm>
          <a:prstGeom prst="rect">
            <a:avLst/>
          </a:prstGeom>
          <a:noFill/>
        </p:spPr>
        <p:txBody>
          <a:bodyPr wrap="square" rtlCol="0">
            <a:spAutoFit/>
          </a:bodyPr>
          <a:lstStyle/>
          <a:p>
            <a:r>
              <a:rPr lang="sk-SK" sz="5400" dirty="0">
                <a:solidFill>
                  <a:srgbClr val="FF0000"/>
                </a:solidFill>
              </a:rPr>
              <a:t>1.</a:t>
            </a:r>
          </a:p>
        </p:txBody>
      </p:sp>
      <p:sp>
        <p:nvSpPr>
          <p:cNvPr id="14" name="BlokTextu 13">
            <a:extLst>
              <a:ext uri="{FF2B5EF4-FFF2-40B4-BE49-F238E27FC236}">
                <a16:creationId xmlns:a16="http://schemas.microsoft.com/office/drawing/2014/main" id="{3991D995-61A3-4A87-A4D3-2D44D32D6785}"/>
              </a:ext>
            </a:extLst>
          </p:cNvPr>
          <p:cNvSpPr txBox="1"/>
          <p:nvPr/>
        </p:nvSpPr>
        <p:spPr>
          <a:xfrm>
            <a:off x="5082648" y="3187623"/>
            <a:ext cx="1258149" cy="923330"/>
          </a:xfrm>
          <a:prstGeom prst="rect">
            <a:avLst/>
          </a:prstGeom>
          <a:noFill/>
        </p:spPr>
        <p:txBody>
          <a:bodyPr wrap="square" rtlCol="0">
            <a:spAutoFit/>
          </a:bodyPr>
          <a:lstStyle/>
          <a:p>
            <a:r>
              <a:rPr lang="sk-SK" sz="5400" dirty="0">
                <a:solidFill>
                  <a:srgbClr val="FF0000"/>
                </a:solidFill>
              </a:rPr>
              <a:t>2.</a:t>
            </a:r>
          </a:p>
        </p:txBody>
      </p:sp>
      <p:sp>
        <p:nvSpPr>
          <p:cNvPr id="17" name="BlokTextu 16">
            <a:extLst>
              <a:ext uri="{FF2B5EF4-FFF2-40B4-BE49-F238E27FC236}">
                <a16:creationId xmlns:a16="http://schemas.microsoft.com/office/drawing/2014/main" id="{3DDEB8EA-3395-4615-8BD5-CCF79C94AAB8}"/>
              </a:ext>
            </a:extLst>
          </p:cNvPr>
          <p:cNvSpPr txBox="1"/>
          <p:nvPr/>
        </p:nvSpPr>
        <p:spPr>
          <a:xfrm>
            <a:off x="5082648" y="4423151"/>
            <a:ext cx="1006246" cy="923330"/>
          </a:xfrm>
          <a:prstGeom prst="rect">
            <a:avLst/>
          </a:prstGeom>
          <a:noFill/>
        </p:spPr>
        <p:txBody>
          <a:bodyPr wrap="square" rtlCol="0">
            <a:spAutoFit/>
          </a:bodyPr>
          <a:lstStyle/>
          <a:p>
            <a:r>
              <a:rPr lang="sk-SK" sz="5400" dirty="0">
                <a:solidFill>
                  <a:srgbClr val="FF0000"/>
                </a:solidFill>
              </a:rPr>
              <a:t>3.</a:t>
            </a:r>
          </a:p>
        </p:txBody>
      </p:sp>
      <p:sp>
        <p:nvSpPr>
          <p:cNvPr id="18" name="BlokTextu 17">
            <a:extLst>
              <a:ext uri="{FF2B5EF4-FFF2-40B4-BE49-F238E27FC236}">
                <a16:creationId xmlns:a16="http://schemas.microsoft.com/office/drawing/2014/main" id="{D2073C20-B10A-45D8-9657-AE6A4D977FB6}"/>
              </a:ext>
            </a:extLst>
          </p:cNvPr>
          <p:cNvSpPr txBox="1"/>
          <p:nvPr/>
        </p:nvSpPr>
        <p:spPr>
          <a:xfrm>
            <a:off x="5082648" y="5728718"/>
            <a:ext cx="801963" cy="923330"/>
          </a:xfrm>
          <a:prstGeom prst="rect">
            <a:avLst/>
          </a:prstGeom>
          <a:noFill/>
        </p:spPr>
        <p:txBody>
          <a:bodyPr wrap="square" rtlCol="0">
            <a:spAutoFit/>
          </a:bodyPr>
          <a:lstStyle/>
          <a:p>
            <a:r>
              <a:rPr lang="sk-SK" sz="5400" dirty="0">
                <a:solidFill>
                  <a:srgbClr val="FF0000"/>
                </a:solidFill>
              </a:rPr>
              <a:t>4.</a:t>
            </a:r>
          </a:p>
        </p:txBody>
      </p:sp>
      <p:sp>
        <p:nvSpPr>
          <p:cNvPr id="8" name="Obdĺžnik 7">
            <a:extLst>
              <a:ext uri="{FF2B5EF4-FFF2-40B4-BE49-F238E27FC236}">
                <a16:creationId xmlns:a16="http://schemas.microsoft.com/office/drawing/2014/main" id="{2413FD5E-D8EC-4F18-8066-67BC70764A05}"/>
              </a:ext>
            </a:extLst>
          </p:cNvPr>
          <p:cNvSpPr/>
          <p:nvPr/>
        </p:nvSpPr>
        <p:spPr>
          <a:xfrm>
            <a:off x="5798376" y="5533117"/>
            <a:ext cx="6286309" cy="1323439"/>
          </a:xfrm>
          <a:prstGeom prst="rect">
            <a:avLst/>
          </a:prstGeom>
        </p:spPr>
        <p:txBody>
          <a:bodyPr wrap="square">
            <a:spAutoFit/>
          </a:bodyPr>
          <a:lstStyle/>
          <a:p>
            <a:r>
              <a:rPr lang="en-US" sz="2000" dirty="0">
                <a:solidFill>
                  <a:srgbClr val="242021"/>
                </a:solidFill>
                <a:latin typeface="CaeciliaLTStd-Roman"/>
              </a:rPr>
              <a:t>For gold questions, duplicates among categories were removed resulting in 43 gold questions.</a:t>
            </a:r>
            <a:r>
              <a:rPr lang="en-US" sz="2000" dirty="0"/>
              <a:t> </a:t>
            </a:r>
            <a:r>
              <a:rPr lang="sk-SK" sz="2000" dirty="0" err="1"/>
              <a:t>Seven</a:t>
            </a:r>
            <a:r>
              <a:rPr lang="sk-SK" sz="2000" dirty="0"/>
              <a:t> </a:t>
            </a:r>
            <a:r>
              <a:rPr lang="sk-SK" sz="2000" dirty="0" err="1"/>
              <a:t>silver</a:t>
            </a:r>
            <a:r>
              <a:rPr lang="en-US" sz="2000" dirty="0"/>
              <a:t> questions </a:t>
            </a:r>
            <a:r>
              <a:rPr lang="sk-SK" sz="2000" dirty="0" err="1"/>
              <a:t>were</a:t>
            </a:r>
            <a:r>
              <a:rPr lang="en-US" sz="2000" dirty="0"/>
              <a:t> elevated to gold status to form the final set of 50 questions </a:t>
            </a:r>
            <a:endParaRPr lang="sk-SK" sz="2000" dirty="0"/>
          </a:p>
        </p:txBody>
      </p:sp>
    </p:spTree>
    <p:extLst>
      <p:ext uri="{BB962C8B-B14F-4D97-AF65-F5344CB8AC3E}">
        <p14:creationId xmlns:p14="http://schemas.microsoft.com/office/powerpoint/2010/main" val="360188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nadpis 2">
            <a:extLst>
              <a:ext uri="{FF2B5EF4-FFF2-40B4-BE49-F238E27FC236}">
                <a16:creationId xmlns:a16="http://schemas.microsoft.com/office/drawing/2014/main" id="{B28B08FF-4CB1-4BE0-BE4F-0B5DEF4B90C5}"/>
              </a:ext>
            </a:extLst>
          </p:cNvPr>
          <p:cNvSpPr txBox="1">
            <a:spLocks/>
          </p:cNvSpPr>
          <p:nvPr/>
        </p:nvSpPr>
        <p:spPr>
          <a:xfrm>
            <a:off x="0" y="67815"/>
            <a:ext cx="8892727" cy="421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a:t>Autotrofné a </a:t>
            </a:r>
            <a:r>
              <a:rPr lang="sk-SK" dirty="0" err="1"/>
              <a:t>heterotrofné</a:t>
            </a:r>
            <a:r>
              <a:rPr lang="sk-SK" dirty="0"/>
              <a:t> organizmy – zhody, nezhody alebo náhody?</a:t>
            </a:r>
          </a:p>
        </p:txBody>
      </p:sp>
      <p:sp>
        <p:nvSpPr>
          <p:cNvPr id="13" name="Obdĺžnik 12">
            <a:extLst>
              <a:ext uri="{FF2B5EF4-FFF2-40B4-BE49-F238E27FC236}">
                <a16:creationId xmlns:a16="http://schemas.microsoft.com/office/drawing/2014/main" id="{8000E81B-5B72-4EAC-A1CE-9B0FD8E8CC81}"/>
              </a:ext>
            </a:extLst>
          </p:cNvPr>
          <p:cNvSpPr/>
          <p:nvPr/>
        </p:nvSpPr>
        <p:spPr>
          <a:xfrm>
            <a:off x="744070" y="2278706"/>
            <a:ext cx="4840940" cy="430887"/>
          </a:xfrm>
          <a:prstGeom prst="rect">
            <a:avLst/>
          </a:prstGeom>
        </p:spPr>
        <p:txBody>
          <a:bodyPr wrap="square">
            <a:spAutoFit/>
          </a:bodyPr>
          <a:lstStyle/>
          <a:p>
            <a:r>
              <a:rPr lang="en-US" sz="2200" dirty="0" err="1">
                <a:solidFill>
                  <a:srgbClr val="FF0000"/>
                </a:solidFill>
              </a:rPr>
              <a:t>i</a:t>
            </a:r>
            <a:r>
              <a:rPr lang="en-US" sz="2200" dirty="0">
                <a:solidFill>
                  <a:srgbClr val="FF0000"/>
                </a:solidFill>
              </a:rPr>
              <a:t>. Host–microbiome interactions</a:t>
            </a:r>
          </a:p>
        </p:txBody>
      </p:sp>
      <p:sp>
        <p:nvSpPr>
          <p:cNvPr id="15" name="Obdĺžnik 14">
            <a:extLst>
              <a:ext uri="{FF2B5EF4-FFF2-40B4-BE49-F238E27FC236}">
                <a16:creationId xmlns:a16="http://schemas.microsoft.com/office/drawing/2014/main" id="{2C0EABFA-7EA0-4F20-9F6B-4E3C0CAB3CCE}"/>
              </a:ext>
            </a:extLst>
          </p:cNvPr>
          <p:cNvSpPr/>
          <p:nvPr/>
        </p:nvSpPr>
        <p:spPr>
          <a:xfrm>
            <a:off x="412376" y="2924393"/>
            <a:ext cx="11367247" cy="3785652"/>
          </a:xfrm>
          <a:prstGeom prst="rect">
            <a:avLst/>
          </a:prstGeom>
        </p:spPr>
        <p:txBody>
          <a:bodyPr wrap="square">
            <a:spAutoFit/>
          </a:bodyPr>
          <a:lstStyle/>
          <a:p>
            <a:pPr marL="457200" indent="-457200">
              <a:buFont typeface="+mj-lt"/>
              <a:buAutoNum type="arabicPeriod"/>
            </a:pPr>
            <a:r>
              <a:rPr lang="en-US" sz="2000" dirty="0">
                <a:solidFill>
                  <a:srgbClr val="00B050"/>
                </a:solidFill>
                <a:latin typeface="CaeciliaLTStd-Roman"/>
              </a:rPr>
              <a:t>What are the primary mechanisms within a host that mediate microbe–microbe and host–microbe interactions?</a:t>
            </a:r>
          </a:p>
          <a:p>
            <a:pPr marL="457200" indent="-457200">
              <a:buFont typeface="+mj-lt"/>
              <a:buAutoNum type="arabicPeriod"/>
            </a:pPr>
            <a:r>
              <a:rPr lang="en-US" sz="2000" dirty="0">
                <a:solidFill>
                  <a:srgbClr val="00B050"/>
                </a:solidFill>
                <a:latin typeface="CaeciliaLTStd-Roman"/>
              </a:rPr>
              <a:t>What are the relative contributions of host-associated and</a:t>
            </a:r>
            <a:r>
              <a:rPr lang="sk-SK" sz="2000" dirty="0">
                <a:solidFill>
                  <a:srgbClr val="00B050"/>
                </a:solidFill>
                <a:latin typeface="CaeciliaLTStd-Roman"/>
              </a:rPr>
              <a:t> </a:t>
            </a:r>
            <a:r>
              <a:rPr lang="en-US" sz="2000" dirty="0">
                <a:solidFill>
                  <a:srgbClr val="00B050"/>
                </a:solidFill>
                <a:latin typeface="CaeciliaLTStd-Roman"/>
              </a:rPr>
              <a:t>environmental factors in determining host microbial community composition?</a:t>
            </a:r>
          </a:p>
          <a:p>
            <a:pPr marL="457200" indent="-457200">
              <a:buFont typeface="+mj-lt"/>
              <a:buAutoNum type="arabicPeriod"/>
            </a:pPr>
            <a:r>
              <a:rPr lang="en-US" sz="2000" dirty="0">
                <a:solidFill>
                  <a:srgbClr val="00B050"/>
                </a:solidFill>
                <a:latin typeface="CaeciliaLTStd-Roman"/>
              </a:rPr>
              <a:t>How do microbial communities function to affect the phenotype of the host?</a:t>
            </a:r>
          </a:p>
          <a:p>
            <a:pPr marL="457200" indent="-457200">
              <a:buFont typeface="+mj-lt"/>
              <a:buAutoNum type="arabicPeriod"/>
            </a:pPr>
            <a:r>
              <a:rPr lang="en-US" sz="2000" dirty="0">
                <a:solidFill>
                  <a:srgbClr val="00B050"/>
                </a:solidFill>
                <a:latin typeface="CaeciliaLTStd-Roman"/>
              </a:rPr>
              <a:t>Can compositional or evolutionary changes in microbiomes</a:t>
            </a:r>
            <a:r>
              <a:rPr lang="sk-SK" sz="2000" dirty="0">
                <a:solidFill>
                  <a:srgbClr val="00B050"/>
                </a:solidFill>
                <a:latin typeface="CaeciliaLTStd-Roman"/>
              </a:rPr>
              <a:t> </a:t>
            </a:r>
            <a:r>
              <a:rPr lang="en-US" sz="2000" dirty="0">
                <a:solidFill>
                  <a:srgbClr val="00B050"/>
                </a:solidFill>
                <a:latin typeface="CaeciliaLTStd-Roman"/>
              </a:rPr>
              <a:t>help hosts adapt to environmental change within the lifetime of the host?</a:t>
            </a:r>
          </a:p>
          <a:p>
            <a:pPr marL="457200" indent="-457200">
              <a:buFont typeface="+mj-lt"/>
              <a:buAutoNum type="arabicPeriod"/>
            </a:pPr>
            <a:r>
              <a:rPr lang="en-US" sz="2000" dirty="0">
                <a:solidFill>
                  <a:srgbClr val="00B050"/>
                </a:solidFill>
                <a:latin typeface="CaeciliaLTStd-Roman"/>
              </a:rPr>
              <a:t>What is the role of the microbiota in host speciation processes?</a:t>
            </a:r>
          </a:p>
          <a:p>
            <a:pPr marL="457200" indent="-457200">
              <a:buFont typeface="+mj-lt"/>
              <a:buAutoNum type="arabicPeriod"/>
            </a:pPr>
            <a:r>
              <a:rPr lang="en-US" sz="2000" dirty="0">
                <a:solidFill>
                  <a:srgbClr val="00B050"/>
                </a:solidFill>
                <a:latin typeface="CaeciliaLTStd-Roman"/>
              </a:rPr>
              <a:t>How can the associated microbiota be effectively included in</a:t>
            </a:r>
            <a:r>
              <a:rPr lang="sk-SK" sz="2000" dirty="0">
                <a:solidFill>
                  <a:srgbClr val="00B050"/>
                </a:solidFill>
                <a:latin typeface="CaeciliaLTStd-Roman"/>
              </a:rPr>
              <a:t> </a:t>
            </a:r>
            <a:r>
              <a:rPr lang="en-US" sz="2000" dirty="0">
                <a:solidFill>
                  <a:srgbClr val="00B050"/>
                </a:solidFill>
                <a:latin typeface="CaeciliaLTStd-Roman"/>
              </a:rPr>
              <a:t>risk assessments of invasive non-native species?</a:t>
            </a:r>
          </a:p>
          <a:p>
            <a:pPr marL="457200" indent="-457200">
              <a:buFont typeface="+mj-lt"/>
              <a:buAutoNum type="arabicPeriod"/>
            </a:pPr>
            <a:r>
              <a:rPr lang="en-US" sz="2000" dirty="0">
                <a:solidFill>
                  <a:srgbClr val="00B050"/>
                </a:solidFill>
                <a:latin typeface="CaeciliaLTStd-Roman"/>
              </a:rPr>
              <a:t>How does the microbiome of captive animals affect the success of reintroduction </a:t>
            </a:r>
            <a:r>
              <a:rPr lang="en-US" sz="2000" dirty="0" err="1">
                <a:solidFill>
                  <a:srgbClr val="00B050"/>
                </a:solidFill>
                <a:latin typeface="CaeciliaLTStd-Roman"/>
              </a:rPr>
              <a:t>programmes</a:t>
            </a:r>
            <a:r>
              <a:rPr lang="en-US" sz="2000" dirty="0">
                <a:solidFill>
                  <a:srgbClr val="00B050"/>
                </a:solidFill>
                <a:latin typeface="CaeciliaLTStd-Roman"/>
              </a:rPr>
              <a:t>?</a:t>
            </a:r>
          </a:p>
          <a:p>
            <a:pPr marL="457200" indent="-457200">
              <a:buFont typeface="+mj-lt"/>
              <a:buAutoNum type="arabicPeriod"/>
            </a:pPr>
            <a:r>
              <a:rPr lang="en-US" sz="2000" dirty="0">
                <a:solidFill>
                  <a:srgbClr val="00B050"/>
                </a:solidFill>
                <a:latin typeface="CaeciliaLTStd-Roman"/>
              </a:rPr>
              <a:t>How can a ‘systems biology’ approach improve our understanding of host–microbe interactions?</a:t>
            </a:r>
            <a:r>
              <a:rPr lang="en-US" sz="2000" dirty="0">
                <a:solidFill>
                  <a:srgbClr val="00B050"/>
                </a:solidFill>
              </a:rPr>
              <a:t> </a:t>
            </a:r>
            <a:endParaRPr lang="sk-SK" sz="2000" dirty="0">
              <a:solidFill>
                <a:srgbClr val="00B050"/>
              </a:solidFill>
            </a:endParaRPr>
          </a:p>
        </p:txBody>
      </p:sp>
      <p:pic>
        <p:nvPicPr>
          <p:cNvPr id="8" name="Obrázok 7">
            <a:extLst>
              <a:ext uri="{FF2B5EF4-FFF2-40B4-BE49-F238E27FC236}">
                <a16:creationId xmlns:a16="http://schemas.microsoft.com/office/drawing/2014/main" id="{3D8264A6-7F6C-49C8-B688-565F398EB461}"/>
              </a:ext>
            </a:extLst>
          </p:cNvPr>
          <p:cNvPicPr>
            <a:picLocks noChangeAspect="1"/>
          </p:cNvPicPr>
          <p:nvPr/>
        </p:nvPicPr>
        <p:blipFill>
          <a:blip r:embed="rId2"/>
          <a:stretch>
            <a:fillRect/>
          </a:stretch>
        </p:blipFill>
        <p:spPr>
          <a:xfrm>
            <a:off x="5585010" y="1124598"/>
            <a:ext cx="6019228" cy="1483577"/>
          </a:xfrm>
          <a:prstGeom prst="rect">
            <a:avLst/>
          </a:prstGeom>
        </p:spPr>
      </p:pic>
      <p:pic>
        <p:nvPicPr>
          <p:cNvPr id="9" name="Obrázok 8">
            <a:extLst>
              <a:ext uri="{FF2B5EF4-FFF2-40B4-BE49-F238E27FC236}">
                <a16:creationId xmlns:a16="http://schemas.microsoft.com/office/drawing/2014/main" id="{3B34EAA2-4118-4B3A-80F3-1F46D36298B2}"/>
              </a:ext>
            </a:extLst>
          </p:cNvPr>
          <p:cNvPicPr>
            <a:picLocks noChangeAspect="1"/>
          </p:cNvPicPr>
          <p:nvPr/>
        </p:nvPicPr>
        <p:blipFill>
          <a:blip r:embed="rId3"/>
          <a:stretch>
            <a:fillRect/>
          </a:stretch>
        </p:blipFill>
        <p:spPr>
          <a:xfrm>
            <a:off x="228695" y="711576"/>
            <a:ext cx="4593145" cy="1504787"/>
          </a:xfrm>
          <a:prstGeom prst="rect">
            <a:avLst/>
          </a:prstGeom>
        </p:spPr>
      </p:pic>
      <p:pic>
        <p:nvPicPr>
          <p:cNvPr id="10" name="Obrázok 9">
            <a:extLst>
              <a:ext uri="{FF2B5EF4-FFF2-40B4-BE49-F238E27FC236}">
                <a16:creationId xmlns:a16="http://schemas.microsoft.com/office/drawing/2014/main" id="{F7E57D54-B9C2-4243-9EAF-AC68CB83F32D}"/>
              </a:ext>
            </a:extLst>
          </p:cNvPr>
          <p:cNvPicPr>
            <a:picLocks noChangeAspect="1"/>
          </p:cNvPicPr>
          <p:nvPr/>
        </p:nvPicPr>
        <p:blipFill>
          <a:blip r:embed="rId4"/>
          <a:stretch>
            <a:fillRect/>
          </a:stretch>
        </p:blipFill>
        <p:spPr>
          <a:xfrm>
            <a:off x="8953691" y="32575"/>
            <a:ext cx="3238309" cy="1358001"/>
          </a:xfrm>
          <a:prstGeom prst="rect">
            <a:avLst/>
          </a:prstGeom>
        </p:spPr>
      </p:pic>
    </p:spTree>
    <p:extLst>
      <p:ext uri="{BB962C8B-B14F-4D97-AF65-F5344CB8AC3E}">
        <p14:creationId xmlns:p14="http://schemas.microsoft.com/office/powerpoint/2010/main" val="161720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nadpis 2">
            <a:extLst>
              <a:ext uri="{FF2B5EF4-FFF2-40B4-BE49-F238E27FC236}">
                <a16:creationId xmlns:a16="http://schemas.microsoft.com/office/drawing/2014/main" id="{B28B08FF-4CB1-4BE0-BE4F-0B5DEF4B90C5}"/>
              </a:ext>
            </a:extLst>
          </p:cNvPr>
          <p:cNvSpPr txBox="1">
            <a:spLocks/>
          </p:cNvSpPr>
          <p:nvPr/>
        </p:nvSpPr>
        <p:spPr>
          <a:xfrm>
            <a:off x="0" y="0"/>
            <a:ext cx="8633012" cy="39404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a:t>Autotrofné a </a:t>
            </a:r>
            <a:r>
              <a:rPr lang="sk-SK" dirty="0" err="1"/>
              <a:t>heterotrofné</a:t>
            </a:r>
            <a:r>
              <a:rPr lang="sk-SK" dirty="0"/>
              <a:t> organizmy – zhody, nezhody alebo náhody?</a:t>
            </a:r>
          </a:p>
        </p:txBody>
      </p:sp>
      <p:sp>
        <p:nvSpPr>
          <p:cNvPr id="13" name="Obdĺžnik 12">
            <a:extLst>
              <a:ext uri="{FF2B5EF4-FFF2-40B4-BE49-F238E27FC236}">
                <a16:creationId xmlns:a16="http://schemas.microsoft.com/office/drawing/2014/main" id="{8000E81B-5B72-4EAC-A1CE-9B0FD8E8CC81}"/>
              </a:ext>
            </a:extLst>
          </p:cNvPr>
          <p:cNvSpPr/>
          <p:nvPr/>
        </p:nvSpPr>
        <p:spPr>
          <a:xfrm>
            <a:off x="8452876" y="1013"/>
            <a:ext cx="3980330" cy="430887"/>
          </a:xfrm>
          <a:prstGeom prst="rect">
            <a:avLst/>
          </a:prstGeom>
        </p:spPr>
        <p:txBody>
          <a:bodyPr wrap="square">
            <a:spAutoFit/>
          </a:bodyPr>
          <a:lstStyle/>
          <a:p>
            <a:r>
              <a:rPr lang="en-US" sz="2200" dirty="0" err="1">
                <a:solidFill>
                  <a:srgbClr val="FF0000"/>
                </a:solidFill>
              </a:rPr>
              <a:t>i</a:t>
            </a:r>
            <a:r>
              <a:rPr lang="en-US" sz="2200" dirty="0">
                <a:solidFill>
                  <a:srgbClr val="FF0000"/>
                </a:solidFill>
              </a:rPr>
              <a:t>. Host–microbiome interactions</a:t>
            </a:r>
          </a:p>
        </p:txBody>
      </p:sp>
      <p:sp>
        <p:nvSpPr>
          <p:cNvPr id="15" name="Obdĺžnik 14">
            <a:extLst>
              <a:ext uri="{FF2B5EF4-FFF2-40B4-BE49-F238E27FC236}">
                <a16:creationId xmlns:a16="http://schemas.microsoft.com/office/drawing/2014/main" id="{2C0EABFA-7EA0-4F20-9F6B-4E3C0CAB3CCE}"/>
              </a:ext>
            </a:extLst>
          </p:cNvPr>
          <p:cNvSpPr/>
          <p:nvPr/>
        </p:nvSpPr>
        <p:spPr>
          <a:xfrm>
            <a:off x="80682" y="407223"/>
            <a:ext cx="6750424" cy="707886"/>
          </a:xfrm>
          <a:prstGeom prst="rect">
            <a:avLst/>
          </a:prstGeom>
        </p:spPr>
        <p:txBody>
          <a:bodyPr wrap="square">
            <a:spAutoFit/>
          </a:bodyPr>
          <a:lstStyle/>
          <a:p>
            <a:pPr marL="457200" indent="-457200">
              <a:buFont typeface="+mj-lt"/>
              <a:buAutoNum type="arabicPeriod"/>
            </a:pPr>
            <a:r>
              <a:rPr lang="en-US" sz="2000" dirty="0">
                <a:solidFill>
                  <a:srgbClr val="00B050"/>
                </a:solidFill>
                <a:latin typeface="CaeciliaLTStd-Roman"/>
              </a:rPr>
              <a:t>What are the primary mechanisms within a host that mediate microbe–microbe and host–microbe interactions?</a:t>
            </a:r>
          </a:p>
        </p:txBody>
      </p:sp>
      <p:pic>
        <p:nvPicPr>
          <p:cNvPr id="21" name="Obrázok 20">
            <a:extLst>
              <a:ext uri="{FF2B5EF4-FFF2-40B4-BE49-F238E27FC236}">
                <a16:creationId xmlns:a16="http://schemas.microsoft.com/office/drawing/2014/main" id="{C21B19AC-C317-4621-99B7-75BC557A11D7}"/>
              </a:ext>
            </a:extLst>
          </p:cNvPr>
          <p:cNvPicPr>
            <a:picLocks noChangeAspect="1"/>
          </p:cNvPicPr>
          <p:nvPr/>
        </p:nvPicPr>
        <p:blipFill>
          <a:blip r:embed="rId2"/>
          <a:stretch>
            <a:fillRect/>
          </a:stretch>
        </p:blipFill>
        <p:spPr>
          <a:xfrm>
            <a:off x="4536981" y="6313935"/>
            <a:ext cx="7439025" cy="476250"/>
          </a:xfrm>
          <a:prstGeom prst="rect">
            <a:avLst/>
          </a:prstGeom>
        </p:spPr>
      </p:pic>
      <p:pic>
        <p:nvPicPr>
          <p:cNvPr id="22" name="Obrázok 21">
            <a:extLst>
              <a:ext uri="{FF2B5EF4-FFF2-40B4-BE49-F238E27FC236}">
                <a16:creationId xmlns:a16="http://schemas.microsoft.com/office/drawing/2014/main" id="{C33B10F2-E632-4018-B190-937CCCD9817A}"/>
              </a:ext>
            </a:extLst>
          </p:cNvPr>
          <p:cNvPicPr>
            <a:picLocks noChangeAspect="1"/>
          </p:cNvPicPr>
          <p:nvPr/>
        </p:nvPicPr>
        <p:blipFill>
          <a:blip r:embed="rId3"/>
          <a:stretch>
            <a:fillRect/>
          </a:stretch>
        </p:blipFill>
        <p:spPr>
          <a:xfrm>
            <a:off x="218678" y="1115109"/>
            <a:ext cx="5486776" cy="4020080"/>
          </a:xfrm>
          <a:prstGeom prst="rect">
            <a:avLst/>
          </a:prstGeom>
        </p:spPr>
      </p:pic>
      <p:pic>
        <p:nvPicPr>
          <p:cNvPr id="23" name="Obrázok 22">
            <a:extLst>
              <a:ext uri="{FF2B5EF4-FFF2-40B4-BE49-F238E27FC236}">
                <a16:creationId xmlns:a16="http://schemas.microsoft.com/office/drawing/2014/main" id="{2AA8C5B2-F115-4413-86D2-5195396515C8}"/>
              </a:ext>
            </a:extLst>
          </p:cNvPr>
          <p:cNvPicPr>
            <a:picLocks noChangeAspect="1"/>
          </p:cNvPicPr>
          <p:nvPr/>
        </p:nvPicPr>
        <p:blipFill>
          <a:blip r:embed="rId4"/>
          <a:stretch>
            <a:fillRect/>
          </a:stretch>
        </p:blipFill>
        <p:spPr>
          <a:xfrm>
            <a:off x="5540187" y="3777444"/>
            <a:ext cx="6517341" cy="2266304"/>
          </a:xfrm>
          <a:prstGeom prst="rect">
            <a:avLst/>
          </a:prstGeom>
        </p:spPr>
      </p:pic>
      <p:pic>
        <p:nvPicPr>
          <p:cNvPr id="24" name="Obrázok 23">
            <a:extLst>
              <a:ext uri="{FF2B5EF4-FFF2-40B4-BE49-F238E27FC236}">
                <a16:creationId xmlns:a16="http://schemas.microsoft.com/office/drawing/2014/main" id="{6BF17705-69DE-4198-A9A5-ACA18C214A7D}"/>
              </a:ext>
            </a:extLst>
          </p:cNvPr>
          <p:cNvPicPr>
            <a:picLocks noChangeAspect="1"/>
          </p:cNvPicPr>
          <p:nvPr/>
        </p:nvPicPr>
        <p:blipFill>
          <a:blip r:embed="rId5"/>
          <a:stretch>
            <a:fillRect/>
          </a:stretch>
        </p:blipFill>
        <p:spPr>
          <a:xfrm>
            <a:off x="7255197" y="504177"/>
            <a:ext cx="4718125" cy="1942099"/>
          </a:xfrm>
          <a:prstGeom prst="rect">
            <a:avLst/>
          </a:prstGeom>
        </p:spPr>
      </p:pic>
      <p:sp>
        <p:nvSpPr>
          <p:cNvPr id="25" name="Obdĺžnik 24">
            <a:extLst>
              <a:ext uri="{FF2B5EF4-FFF2-40B4-BE49-F238E27FC236}">
                <a16:creationId xmlns:a16="http://schemas.microsoft.com/office/drawing/2014/main" id="{F94DECB3-322E-4E4C-A859-5FE7EDD334EB}"/>
              </a:ext>
            </a:extLst>
          </p:cNvPr>
          <p:cNvSpPr/>
          <p:nvPr/>
        </p:nvSpPr>
        <p:spPr>
          <a:xfrm>
            <a:off x="5441576" y="2711986"/>
            <a:ext cx="6750424" cy="1015663"/>
          </a:xfrm>
          <a:prstGeom prst="rect">
            <a:avLst/>
          </a:prstGeom>
        </p:spPr>
        <p:txBody>
          <a:bodyPr wrap="square">
            <a:spAutoFit/>
          </a:bodyPr>
          <a:lstStyle/>
          <a:p>
            <a:r>
              <a:rPr lang="en-US" sz="2000" dirty="0">
                <a:solidFill>
                  <a:srgbClr val="242021"/>
                </a:solidFill>
                <a:latin typeface="CaeciliaLTStd-Roman"/>
              </a:rPr>
              <a:t>using metabolomics and transcriptomics approaches, cork oak roots colonized by</a:t>
            </a:r>
            <a:r>
              <a:rPr lang="sk-SK" sz="2000" dirty="0">
                <a:solidFill>
                  <a:srgbClr val="242021"/>
                </a:solidFill>
                <a:latin typeface="CaeciliaLTStd-Roman"/>
              </a:rPr>
              <a:t> </a:t>
            </a:r>
            <a:r>
              <a:rPr lang="en-US" sz="2000" dirty="0">
                <a:solidFill>
                  <a:srgbClr val="242021"/>
                </a:solidFill>
                <a:latin typeface="CaeciliaLTStd-Roman"/>
              </a:rPr>
              <a:t>the ectomycorrhizal fungus </a:t>
            </a:r>
            <a:r>
              <a:rPr lang="en-US" sz="2000" i="1" dirty="0" err="1">
                <a:solidFill>
                  <a:srgbClr val="242021"/>
                </a:solidFill>
                <a:latin typeface="CaeciliaLTStd-Roman"/>
              </a:rPr>
              <a:t>Pisolithus</a:t>
            </a:r>
            <a:r>
              <a:rPr lang="en-US" sz="2000" i="1" dirty="0">
                <a:solidFill>
                  <a:srgbClr val="242021"/>
                </a:solidFill>
                <a:latin typeface="CaeciliaLTStd-Roman"/>
              </a:rPr>
              <a:t> </a:t>
            </a:r>
            <a:r>
              <a:rPr lang="en-US" sz="2000" i="1" dirty="0" err="1">
                <a:solidFill>
                  <a:srgbClr val="242021"/>
                </a:solidFill>
                <a:latin typeface="CaeciliaLTStd-Roman"/>
              </a:rPr>
              <a:t>tinctorius</a:t>
            </a:r>
            <a:r>
              <a:rPr lang="en-US" sz="2000" dirty="0">
                <a:solidFill>
                  <a:srgbClr val="242021"/>
                </a:solidFill>
                <a:latin typeface="CaeciliaLTStd-Roman"/>
              </a:rPr>
              <a:t> were compared with non‑colonized roots</a:t>
            </a:r>
          </a:p>
        </p:txBody>
      </p:sp>
      <p:sp>
        <p:nvSpPr>
          <p:cNvPr id="27" name="Obdĺžnik 26">
            <a:extLst>
              <a:ext uri="{FF2B5EF4-FFF2-40B4-BE49-F238E27FC236}">
                <a16:creationId xmlns:a16="http://schemas.microsoft.com/office/drawing/2014/main" id="{BAAB3B49-6F75-40B0-B8CA-94D960AC11B6}"/>
              </a:ext>
            </a:extLst>
          </p:cNvPr>
          <p:cNvSpPr/>
          <p:nvPr/>
        </p:nvSpPr>
        <p:spPr>
          <a:xfrm>
            <a:off x="48536" y="5135189"/>
            <a:ext cx="5904029" cy="1200329"/>
          </a:xfrm>
          <a:prstGeom prst="rect">
            <a:avLst/>
          </a:prstGeom>
        </p:spPr>
        <p:txBody>
          <a:bodyPr wrap="square">
            <a:spAutoFit/>
          </a:bodyPr>
          <a:lstStyle/>
          <a:p>
            <a:r>
              <a:rPr lang="sk-SK" dirty="0" err="1"/>
              <a:t>non‑proteogenic</a:t>
            </a:r>
            <a:r>
              <a:rPr lang="sk-SK" dirty="0"/>
              <a:t> </a:t>
            </a:r>
            <a:r>
              <a:rPr lang="sk-SK" dirty="0" err="1"/>
              <a:t>amino</a:t>
            </a:r>
            <a:r>
              <a:rPr lang="sk-SK" dirty="0"/>
              <a:t> </a:t>
            </a:r>
            <a:r>
              <a:rPr lang="sk-SK" dirty="0" err="1"/>
              <a:t>acids</a:t>
            </a:r>
            <a:r>
              <a:rPr lang="sk-SK" dirty="0"/>
              <a:t>, </a:t>
            </a:r>
            <a:r>
              <a:rPr lang="sk-SK" dirty="0" err="1"/>
              <a:t>such</a:t>
            </a:r>
            <a:r>
              <a:rPr lang="sk-SK" dirty="0"/>
              <a:t> as </a:t>
            </a:r>
            <a:r>
              <a:rPr lang="sk-SK" dirty="0" err="1"/>
              <a:t>gamma‑aminobutyric</a:t>
            </a:r>
            <a:r>
              <a:rPr lang="sk-SK" dirty="0"/>
              <a:t> </a:t>
            </a:r>
            <a:r>
              <a:rPr lang="sk-SK" dirty="0" err="1"/>
              <a:t>acid</a:t>
            </a:r>
            <a:r>
              <a:rPr lang="sk-SK" dirty="0"/>
              <a:t> (GABA), and </a:t>
            </a:r>
            <a:r>
              <a:rPr lang="sk-SK" dirty="0" err="1"/>
              <a:t>several</a:t>
            </a:r>
            <a:r>
              <a:rPr lang="sk-SK" dirty="0"/>
              <a:t> </a:t>
            </a:r>
            <a:r>
              <a:rPr lang="sk-SK" dirty="0" err="1"/>
              <a:t>putative</a:t>
            </a:r>
            <a:r>
              <a:rPr lang="sk-SK" dirty="0"/>
              <a:t> </a:t>
            </a:r>
            <a:r>
              <a:rPr lang="sk-SK" dirty="0" err="1"/>
              <a:t>defense‑related</a:t>
            </a:r>
            <a:r>
              <a:rPr lang="sk-SK" dirty="0"/>
              <a:t> </a:t>
            </a:r>
            <a:r>
              <a:rPr lang="sk-SK" dirty="0" err="1"/>
              <a:t>compounds</a:t>
            </a:r>
            <a:r>
              <a:rPr lang="sk-SK" dirty="0"/>
              <a:t>, </a:t>
            </a:r>
            <a:r>
              <a:rPr lang="sk-SK" dirty="0" err="1"/>
              <a:t>including</a:t>
            </a:r>
            <a:r>
              <a:rPr lang="sk-SK" dirty="0"/>
              <a:t> </a:t>
            </a:r>
            <a:r>
              <a:rPr lang="sk-SK" dirty="0" err="1"/>
              <a:t>oxylipin‑family</a:t>
            </a:r>
            <a:r>
              <a:rPr lang="sk-SK" dirty="0"/>
              <a:t> </a:t>
            </a:r>
            <a:r>
              <a:rPr lang="sk-SK" dirty="0" err="1"/>
              <a:t>compounds</a:t>
            </a:r>
            <a:r>
              <a:rPr lang="sk-SK" dirty="0"/>
              <a:t>, </a:t>
            </a:r>
            <a:r>
              <a:rPr lang="sk-SK" dirty="0" err="1"/>
              <a:t>terpenoids</a:t>
            </a:r>
            <a:r>
              <a:rPr lang="sk-SK" dirty="0"/>
              <a:t> and B6 </a:t>
            </a:r>
            <a:r>
              <a:rPr lang="sk-SK" dirty="0" err="1"/>
              <a:t>vitamers</a:t>
            </a:r>
            <a:r>
              <a:rPr lang="sk-SK" dirty="0"/>
              <a:t> </a:t>
            </a:r>
            <a:r>
              <a:rPr lang="sk-SK" dirty="0" err="1"/>
              <a:t>were</a:t>
            </a:r>
            <a:r>
              <a:rPr lang="sk-SK" dirty="0"/>
              <a:t> </a:t>
            </a:r>
            <a:r>
              <a:rPr lang="sk-SK" dirty="0" err="1"/>
              <a:t>induced</a:t>
            </a:r>
            <a:r>
              <a:rPr lang="sk-SK" dirty="0"/>
              <a:t> in </a:t>
            </a:r>
            <a:r>
              <a:rPr lang="sk-SK" dirty="0" err="1"/>
              <a:t>mycorrhizal</a:t>
            </a:r>
            <a:r>
              <a:rPr lang="sk-SK" dirty="0"/>
              <a:t> </a:t>
            </a:r>
            <a:r>
              <a:rPr lang="sk-SK" dirty="0" err="1"/>
              <a:t>roots</a:t>
            </a:r>
            <a:endParaRPr lang="sk-SK" dirty="0"/>
          </a:p>
        </p:txBody>
      </p:sp>
    </p:spTree>
    <p:extLst>
      <p:ext uri="{BB962C8B-B14F-4D97-AF65-F5344CB8AC3E}">
        <p14:creationId xmlns:p14="http://schemas.microsoft.com/office/powerpoint/2010/main" val="290034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nadpis 2">
            <a:extLst>
              <a:ext uri="{FF2B5EF4-FFF2-40B4-BE49-F238E27FC236}">
                <a16:creationId xmlns:a16="http://schemas.microsoft.com/office/drawing/2014/main" id="{B28B08FF-4CB1-4BE0-BE4F-0B5DEF4B90C5}"/>
              </a:ext>
            </a:extLst>
          </p:cNvPr>
          <p:cNvSpPr txBox="1">
            <a:spLocks/>
          </p:cNvSpPr>
          <p:nvPr/>
        </p:nvSpPr>
        <p:spPr>
          <a:xfrm>
            <a:off x="62754" y="0"/>
            <a:ext cx="8426824" cy="43088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a:t>Autotrofné a </a:t>
            </a:r>
            <a:r>
              <a:rPr lang="sk-SK" dirty="0" err="1"/>
              <a:t>heterotrofné</a:t>
            </a:r>
            <a:r>
              <a:rPr lang="sk-SK" dirty="0"/>
              <a:t> organizmy – zhody, nezhody alebo náhody?</a:t>
            </a:r>
          </a:p>
        </p:txBody>
      </p:sp>
      <p:sp>
        <p:nvSpPr>
          <p:cNvPr id="13" name="Obdĺžnik 12">
            <a:extLst>
              <a:ext uri="{FF2B5EF4-FFF2-40B4-BE49-F238E27FC236}">
                <a16:creationId xmlns:a16="http://schemas.microsoft.com/office/drawing/2014/main" id="{8000E81B-5B72-4EAC-A1CE-9B0FD8E8CC81}"/>
              </a:ext>
            </a:extLst>
          </p:cNvPr>
          <p:cNvSpPr/>
          <p:nvPr/>
        </p:nvSpPr>
        <p:spPr>
          <a:xfrm>
            <a:off x="8346140" y="9728"/>
            <a:ext cx="3845860" cy="430887"/>
          </a:xfrm>
          <a:prstGeom prst="rect">
            <a:avLst/>
          </a:prstGeom>
        </p:spPr>
        <p:txBody>
          <a:bodyPr wrap="square">
            <a:spAutoFit/>
          </a:bodyPr>
          <a:lstStyle/>
          <a:p>
            <a:r>
              <a:rPr lang="en-US" sz="2200" dirty="0" err="1">
                <a:solidFill>
                  <a:srgbClr val="FF0000"/>
                </a:solidFill>
              </a:rPr>
              <a:t>i</a:t>
            </a:r>
            <a:r>
              <a:rPr lang="en-US" sz="2200" dirty="0">
                <a:solidFill>
                  <a:srgbClr val="FF0000"/>
                </a:solidFill>
              </a:rPr>
              <a:t>. Host–microbiome interactions</a:t>
            </a:r>
          </a:p>
        </p:txBody>
      </p:sp>
      <p:sp>
        <p:nvSpPr>
          <p:cNvPr id="15" name="Obdĺžnik 14">
            <a:extLst>
              <a:ext uri="{FF2B5EF4-FFF2-40B4-BE49-F238E27FC236}">
                <a16:creationId xmlns:a16="http://schemas.microsoft.com/office/drawing/2014/main" id="{2C0EABFA-7EA0-4F20-9F6B-4E3C0CAB3CCE}"/>
              </a:ext>
            </a:extLst>
          </p:cNvPr>
          <p:cNvSpPr/>
          <p:nvPr/>
        </p:nvSpPr>
        <p:spPr>
          <a:xfrm>
            <a:off x="268941" y="450343"/>
            <a:ext cx="11367247" cy="707886"/>
          </a:xfrm>
          <a:prstGeom prst="rect">
            <a:avLst/>
          </a:prstGeom>
        </p:spPr>
        <p:txBody>
          <a:bodyPr wrap="square">
            <a:spAutoFit/>
          </a:bodyPr>
          <a:lstStyle/>
          <a:p>
            <a:r>
              <a:rPr lang="sk-SK" sz="2000" dirty="0">
                <a:solidFill>
                  <a:srgbClr val="00B050"/>
                </a:solidFill>
                <a:latin typeface="CaeciliaLTStd-Roman"/>
              </a:rPr>
              <a:t>2. </a:t>
            </a:r>
            <a:r>
              <a:rPr lang="en-US" sz="2000" dirty="0">
                <a:solidFill>
                  <a:srgbClr val="00B050"/>
                </a:solidFill>
                <a:latin typeface="CaeciliaLTStd-Roman"/>
              </a:rPr>
              <a:t>What are the relative contributions of host-associated and</a:t>
            </a:r>
            <a:r>
              <a:rPr lang="sk-SK" sz="2000" dirty="0">
                <a:solidFill>
                  <a:srgbClr val="00B050"/>
                </a:solidFill>
                <a:latin typeface="CaeciliaLTStd-Roman"/>
              </a:rPr>
              <a:t> </a:t>
            </a:r>
            <a:r>
              <a:rPr lang="en-US" sz="2000" dirty="0">
                <a:solidFill>
                  <a:srgbClr val="00B050"/>
                </a:solidFill>
                <a:latin typeface="CaeciliaLTStd-Roman"/>
              </a:rPr>
              <a:t>environmental factors in determining host microbial community composition?</a:t>
            </a:r>
          </a:p>
        </p:txBody>
      </p:sp>
      <p:pic>
        <p:nvPicPr>
          <p:cNvPr id="4" name="Obrázok 3">
            <a:extLst>
              <a:ext uri="{FF2B5EF4-FFF2-40B4-BE49-F238E27FC236}">
                <a16:creationId xmlns:a16="http://schemas.microsoft.com/office/drawing/2014/main" id="{F0F00B07-8CA2-429E-8B4D-415C5D9D2904}"/>
              </a:ext>
            </a:extLst>
          </p:cNvPr>
          <p:cNvPicPr>
            <a:picLocks noChangeAspect="1"/>
          </p:cNvPicPr>
          <p:nvPr/>
        </p:nvPicPr>
        <p:blipFill>
          <a:blip r:embed="rId2"/>
          <a:stretch>
            <a:fillRect/>
          </a:stretch>
        </p:blipFill>
        <p:spPr>
          <a:xfrm>
            <a:off x="8250386" y="920777"/>
            <a:ext cx="3845860" cy="1428844"/>
          </a:xfrm>
          <a:prstGeom prst="rect">
            <a:avLst/>
          </a:prstGeom>
        </p:spPr>
      </p:pic>
      <p:pic>
        <p:nvPicPr>
          <p:cNvPr id="3" name="Obrázok 2">
            <a:extLst>
              <a:ext uri="{FF2B5EF4-FFF2-40B4-BE49-F238E27FC236}">
                <a16:creationId xmlns:a16="http://schemas.microsoft.com/office/drawing/2014/main" id="{235D0C32-D840-45EA-9531-DB7F4831E413}"/>
              </a:ext>
            </a:extLst>
          </p:cNvPr>
          <p:cNvPicPr>
            <a:picLocks noChangeAspect="1"/>
          </p:cNvPicPr>
          <p:nvPr/>
        </p:nvPicPr>
        <p:blipFill>
          <a:blip r:embed="rId3"/>
          <a:stretch>
            <a:fillRect/>
          </a:stretch>
        </p:blipFill>
        <p:spPr>
          <a:xfrm>
            <a:off x="10106659" y="1961437"/>
            <a:ext cx="1844549" cy="308594"/>
          </a:xfrm>
          <a:prstGeom prst="rect">
            <a:avLst/>
          </a:prstGeom>
        </p:spPr>
      </p:pic>
      <p:pic>
        <p:nvPicPr>
          <p:cNvPr id="6" name="Obrázok 5">
            <a:extLst>
              <a:ext uri="{FF2B5EF4-FFF2-40B4-BE49-F238E27FC236}">
                <a16:creationId xmlns:a16="http://schemas.microsoft.com/office/drawing/2014/main" id="{1E451168-AF46-4F0E-81C1-23EC676F3991}"/>
              </a:ext>
            </a:extLst>
          </p:cNvPr>
          <p:cNvPicPr>
            <a:picLocks noChangeAspect="1"/>
          </p:cNvPicPr>
          <p:nvPr/>
        </p:nvPicPr>
        <p:blipFill>
          <a:blip r:embed="rId4"/>
          <a:stretch>
            <a:fillRect/>
          </a:stretch>
        </p:blipFill>
        <p:spPr>
          <a:xfrm>
            <a:off x="0" y="1177685"/>
            <a:ext cx="5876925" cy="5686425"/>
          </a:xfrm>
          <a:prstGeom prst="rect">
            <a:avLst/>
          </a:prstGeom>
        </p:spPr>
      </p:pic>
      <p:pic>
        <p:nvPicPr>
          <p:cNvPr id="5" name="Obrázok 4">
            <a:extLst>
              <a:ext uri="{FF2B5EF4-FFF2-40B4-BE49-F238E27FC236}">
                <a16:creationId xmlns:a16="http://schemas.microsoft.com/office/drawing/2014/main" id="{758057A7-2CDD-4681-814F-D9734A6354B9}"/>
              </a:ext>
            </a:extLst>
          </p:cNvPr>
          <p:cNvPicPr>
            <a:picLocks noChangeAspect="1"/>
          </p:cNvPicPr>
          <p:nvPr/>
        </p:nvPicPr>
        <p:blipFill>
          <a:blip r:embed="rId5"/>
          <a:stretch>
            <a:fillRect/>
          </a:stretch>
        </p:blipFill>
        <p:spPr>
          <a:xfrm>
            <a:off x="5044605" y="892824"/>
            <a:ext cx="3126160" cy="731654"/>
          </a:xfrm>
          <a:prstGeom prst="rect">
            <a:avLst/>
          </a:prstGeom>
        </p:spPr>
      </p:pic>
      <p:pic>
        <p:nvPicPr>
          <p:cNvPr id="2" name="Obrázok 1">
            <a:extLst>
              <a:ext uri="{FF2B5EF4-FFF2-40B4-BE49-F238E27FC236}">
                <a16:creationId xmlns:a16="http://schemas.microsoft.com/office/drawing/2014/main" id="{701C415F-337C-41E0-A637-02C7DFF30DE5}"/>
              </a:ext>
            </a:extLst>
          </p:cNvPr>
          <p:cNvPicPr>
            <a:picLocks noChangeAspect="1"/>
          </p:cNvPicPr>
          <p:nvPr/>
        </p:nvPicPr>
        <p:blipFill rotWithShape="1">
          <a:blip r:embed="rId6"/>
          <a:srcRect b="40796"/>
          <a:stretch/>
        </p:blipFill>
        <p:spPr>
          <a:xfrm>
            <a:off x="5600273" y="1548785"/>
            <a:ext cx="2505075" cy="721246"/>
          </a:xfrm>
          <a:prstGeom prst="rect">
            <a:avLst/>
          </a:prstGeom>
        </p:spPr>
      </p:pic>
      <p:sp>
        <p:nvSpPr>
          <p:cNvPr id="8" name="Obdĺžnik 7">
            <a:extLst>
              <a:ext uri="{FF2B5EF4-FFF2-40B4-BE49-F238E27FC236}">
                <a16:creationId xmlns:a16="http://schemas.microsoft.com/office/drawing/2014/main" id="{F7AEE0F5-E078-4EEA-BE5E-D3404464C227}"/>
              </a:ext>
            </a:extLst>
          </p:cNvPr>
          <p:cNvSpPr/>
          <p:nvPr/>
        </p:nvSpPr>
        <p:spPr>
          <a:xfrm>
            <a:off x="5719483" y="2693663"/>
            <a:ext cx="6096000" cy="646331"/>
          </a:xfrm>
          <a:prstGeom prst="rect">
            <a:avLst/>
          </a:prstGeom>
        </p:spPr>
        <p:txBody>
          <a:bodyPr>
            <a:spAutoFit/>
          </a:bodyPr>
          <a:lstStyle/>
          <a:p>
            <a:r>
              <a:rPr lang="en-US" dirty="0" err="1"/>
              <a:t>Phylosymbiosis</a:t>
            </a:r>
            <a:r>
              <a:rPr lang="sk-SK" dirty="0"/>
              <a:t>: </a:t>
            </a:r>
            <a:r>
              <a:rPr lang="en-US" dirty="0"/>
              <a:t>similarities in host-associated microbial communities</a:t>
            </a:r>
            <a:r>
              <a:rPr lang="sk-SK" dirty="0"/>
              <a:t> </a:t>
            </a:r>
            <a:r>
              <a:rPr lang="en-US" dirty="0"/>
              <a:t>recapitulate the phylogeny of their hosts</a:t>
            </a:r>
            <a:endParaRPr lang="sk-SK" dirty="0"/>
          </a:p>
        </p:txBody>
      </p:sp>
      <p:sp>
        <p:nvSpPr>
          <p:cNvPr id="9" name="Obdĺžnik 8">
            <a:extLst>
              <a:ext uri="{FF2B5EF4-FFF2-40B4-BE49-F238E27FC236}">
                <a16:creationId xmlns:a16="http://schemas.microsoft.com/office/drawing/2014/main" id="{40CD181D-EF78-46C0-8024-C186EAD5F612}"/>
              </a:ext>
            </a:extLst>
          </p:cNvPr>
          <p:cNvSpPr/>
          <p:nvPr/>
        </p:nvSpPr>
        <p:spPr>
          <a:xfrm>
            <a:off x="5855208" y="3532391"/>
            <a:ext cx="6096000" cy="3139321"/>
          </a:xfrm>
          <a:prstGeom prst="rect">
            <a:avLst/>
          </a:prstGeom>
        </p:spPr>
        <p:txBody>
          <a:bodyPr>
            <a:spAutoFit/>
          </a:bodyPr>
          <a:lstStyle/>
          <a:p>
            <a:pPr marL="342900" indent="-342900">
              <a:buAutoNum type="alphaLcParenBoth"/>
            </a:pPr>
            <a:r>
              <a:rPr lang="en-US" dirty="0" err="1">
                <a:solidFill>
                  <a:srgbClr val="000000"/>
                </a:solidFill>
                <a:latin typeface="AdvOTd67905e7"/>
              </a:rPr>
              <a:t>Disperal</a:t>
            </a:r>
            <a:r>
              <a:rPr lang="en-US" dirty="0">
                <a:solidFill>
                  <a:srgbClr val="000000"/>
                </a:solidFill>
                <a:latin typeface="AdvOTd67905e7+20"/>
              </a:rPr>
              <a:t>—</a:t>
            </a:r>
            <a:r>
              <a:rPr lang="en-US" dirty="0">
                <a:solidFill>
                  <a:srgbClr val="000000"/>
                </a:solidFill>
                <a:latin typeface="AdvOTd67905e7"/>
              </a:rPr>
              <a:t>host species may come into contact with distinct microbial communities as part of their natural history or transmission from conspecifics. </a:t>
            </a:r>
            <a:endParaRPr lang="sk-SK" dirty="0">
              <a:solidFill>
                <a:srgbClr val="000000"/>
              </a:solidFill>
              <a:latin typeface="AdvOTd67905e7"/>
            </a:endParaRPr>
          </a:p>
          <a:p>
            <a:pPr marL="342900" indent="-342900">
              <a:buAutoNum type="alphaLcParenBoth"/>
            </a:pPr>
            <a:r>
              <a:rPr lang="en-US" dirty="0">
                <a:solidFill>
                  <a:srgbClr val="000000"/>
                </a:solidFill>
                <a:latin typeface="AdvOTd67905e7"/>
              </a:rPr>
              <a:t>Selection</a:t>
            </a:r>
            <a:r>
              <a:rPr lang="en-US" dirty="0">
                <a:solidFill>
                  <a:srgbClr val="000000"/>
                </a:solidFill>
                <a:latin typeface="AdvOTd67905e7+20"/>
              </a:rPr>
              <a:t>—</a:t>
            </a:r>
            <a:r>
              <a:rPr lang="en-US" dirty="0">
                <a:solidFill>
                  <a:srgbClr val="000000"/>
                </a:solidFill>
                <a:latin typeface="AdvOTd67905e7"/>
              </a:rPr>
              <a:t>hosts may exert selective forces that allow certain microbial members to colonize, while others are excluded from associating with the host. </a:t>
            </a:r>
            <a:endParaRPr lang="sk-SK" dirty="0">
              <a:solidFill>
                <a:srgbClr val="000000"/>
              </a:solidFill>
              <a:latin typeface="AdvOTd67905e7"/>
            </a:endParaRPr>
          </a:p>
          <a:p>
            <a:pPr marL="342900" indent="-342900">
              <a:buAutoNum type="alphaLcParenBoth"/>
            </a:pPr>
            <a:r>
              <a:rPr lang="en-US" dirty="0">
                <a:solidFill>
                  <a:srgbClr val="000000"/>
                </a:solidFill>
                <a:latin typeface="AdvOTd67905e7"/>
              </a:rPr>
              <a:t>Ecological drift</a:t>
            </a:r>
            <a:r>
              <a:rPr lang="en-US" dirty="0">
                <a:solidFill>
                  <a:srgbClr val="000000"/>
                </a:solidFill>
                <a:latin typeface="AdvOTd67905e7+20"/>
              </a:rPr>
              <a:t>—</a:t>
            </a:r>
            <a:r>
              <a:rPr lang="en-US" dirty="0">
                <a:solidFill>
                  <a:srgbClr val="000000"/>
                </a:solidFill>
                <a:latin typeface="AdvOTd67905e7"/>
              </a:rPr>
              <a:t>stochastic processes may result in the gain or loss of microbial members over evolutionary time. </a:t>
            </a:r>
            <a:endParaRPr lang="sk-SK" dirty="0">
              <a:solidFill>
                <a:srgbClr val="000000"/>
              </a:solidFill>
              <a:latin typeface="AdvOTd67905e7"/>
            </a:endParaRPr>
          </a:p>
          <a:p>
            <a:pPr marL="342900" indent="-342900">
              <a:buAutoNum type="alphaLcParenBoth"/>
            </a:pPr>
            <a:r>
              <a:rPr lang="en-US" dirty="0">
                <a:solidFill>
                  <a:srgbClr val="000000"/>
                </a:solidFill>
                <a:latin typeface="AdvOTd67905e7"/>
              </a:rPr>
              <a:t>Diversification</a:t>
            </a:r>
            <a:r>
              <a:rPr lang="en-US" dirty="0">
                <a:solidFill>
                  <a:srgbClr val="000000"/>
                </a:solidFill>
                <a:latin typeface="AdvOTd67905e7+20"/>
              </a:rPr>
              <a:t>—</a:t>
            </a:r>
            <a:r>
              <a:rPr lang="en-US" dirty="0">
                <a:solidFill>
                  <a:srgbClr val="000000"/>
                </a:solidFill>
                <a:latin typeface="AdvOTd67905e7"/>
              </a:rPr>
              <a:t>microbes may co-speciate with their host species. </a:t>
            </a:r>
            <a:endParaRPr lang="sk-SK" dirty="0">
              <a:solidFill>
                <a:srgbClr val="000000"/>
              </a:solidFill>
              <a:latin typeface="AdvOTd67905e7"/>
            </a:endParaRPr>
          </a:p>
          <a:p>
            <a:pPr marL="342900" indent="-342900">
              <a:buAutoNum type="alphaLcParenBoth"/>
            </a:pPr>
            <a:r>
              <a:rPr lang="en-US" dirty="0">
                <a:solidFill>
                  <a:srgbClr val="000000"/>
                </a:solidFill>
                <a:latin typeface="AdvOTd67905e7"/>
              </a:rPr>
              <a:t>Interactions</a:t>
            </a:r>
            <a:r>
              <a:rPr lang="en-US" dirty="0">
                <a:solidFill>
                  <a:srgbClr val="000000"/>
                </a:solidFill>
                <a:latin typeface="AdvOTd67905e7+20"/>
              </a:rPr>
              <a:t>—</a:t>
            </a:r>
            <a:r>
              <a:rPr lang="en-US" dirty="0">
                <a:solidFill>
                  <a:srgbClr val="000000"/>
                </a:solidFill>
                <a:latin typeface="AdvOTd67905e7"/>
              </a:rPr>
              <a:t>here, priority effects are depicted. </a:t>
            </a:r>
            <a:endParaRPr lang="sk-SK" dirty="0"/>
          </a:p>
        </p:txBody>
      </p:sp>
    </p:spTree>
    <p:extLst>
      <p:ext uri="{BB962C8B-B14F-4D97-AF65-F5344CB8AC3E}">
        <p14:creationId xmlns:p14="http://schemas.microsoft.com/office/powerpoint/2010/main" val="121847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nadpis 2">
            <a:extLst>
              <a:ext uri="{FF2B5EF4-FFF2-40B4-BE49-F238E27FC236}">
                <a16:creationId xmlns:a16="http://schemas.microsoft.com/office/drawing/2014/main" id="{B28B08FF-4CB1-4BE0-BE4F-0B5DEF4B90C5}"/>
              </a:ext>
            </a:extLst>
          </p:cNvPr>
          <p:cNvSpPr txBox="1">
            <a:spLocks/>
          </p:cNvSpPr>
          <p:nvPr/>
        </p:nvSpPr>
        <p:spPr>
          <a:xfrm>
            <a:off x="-1" y="58306"/>
            <a:ext cx="8202709" cy="430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sz="2200" dirty="0"/>
              <a:t>Autotrofné a </a:t>
            </a:r>
            <a:r>
              <a:rPr lang="sk-SK" sz="2200" dirty="0" err="1"/>
              <a:t>heterotrofné</a:t>
            </a:r>
            <a:r>
              <a:rPr lang="sk-SK" sz="2200" dirty="0"/>
              <a:t> organizmy – zhody, nezhody alebo náhody?</a:t>
            </a:r>
          </a:p>
        </p:txBody>
      </p:sp>
      <p:sp>
        <p:nvSpPr>
          <p:cNvPr id="13" name="Obdĺžnik 12">
            <a:extLst>
              <a:ext uri="{FF2B5EF4-FFF2-40B4-BE49-F238E27FC236}">
                <a16:creationId xmlns:a16="http://schemas.microsoft.com/office/drawing/2014/main" id="{8000E81B-5B72-4EAC-A1CE-9B0FD8E8CC81}"/>
              </a:ext>
            </a:extLst>
          </p:cNvPr>
          <p:cNvSpPr/>
          <p:nvPr/>
        </p:nvSpPr>
        <p:spPr>
          <a:xfrm>
            <a:off x="8283390" y="58306"/>
            <a:ext cx="3908610" cy="430887"/>
          </a:xfrm>
          <a:prstGeom prst="rect">
            <a:avLst/>
          </a:prstGeom>
        </p:spPr>
        <p:txBody>
          <a:bodyPr wrap="square">
            <a:spAutoFit/>
          </a:bodyPr>
          <a:lstStyle/>
          <a:p>
            <a:r>
              <a:rPr lang="en-US" sz="2200" dirty="0" err="1">
                <a:solidFill>
                  <a:srgbClr val="FF0000"/>
                </a:solidFill>
              </a:rPr>
              <a:t>i</a:t>
            </a:r>
            <a:r>
              <a:rPr lang="en-US" sz="2200" dirty="0">
                <a:solidFill>
                  <a:srgbClr val="FF0000"/>
                </a:solidFill>
              </a:rPr>
              <a:t>. Host–microbiome interactions</a:t>
            </a:r>
          </a:p>
        </p:txBody>
      </p:sp>
      <p:sp>
        <p:nvSpPr>
          <p:cNvPr id="15" name="Obdĺžnik 14">
            <a:extLst>
              <a:ext uri="{FF2B5EF4-FFF2-40B4-BE49-F238E27FC236}">
                <a16:creationId xmlns:a16="http://schemas.microsoft.com/office/drawing/2014/main" id="{2C0EABFA-7EA0-4F20-9F6B-4E3C0CAB3CCE}"/>
              </a:ext>
            </a:extLst>
          </p:cNvPr>
          <p:cNvSpPr/>
          <p:nvPr/>
        </p:nvSpPr>
        <p:spPr>
          <a:xfrm>
            <a:off x="62754" y="489193"/>
            <a:ext cx="7288305" cy="707886"/>
          </a:xfrm>
          <a:prstGeom prst="rect">
            <a:avLst/>
          </a:prstGeom>
        </p:spPr>
        <p:txBody>
          <a:bodyPr wrap="square">
            <a:spAutoFit/>
          </a:bodyPr>
          <a:lstStyle/>
          <a:p>
            <a:r>
              <a:rPr lang="sk-SK" sz="2000" dirty="0">
                <a:solidFill>
                  <a:srgbClr val="00B050"/>
                </a:solidFill>
                <a:latin typeface="CaeciliaLTStd-Roman"/>
              </a:rPr>
              <a:t>3. </a:t>
            </a:r>
            <a:r>
              <a:rPr lang="en-US" sz="2000" dirty="0">
                <a:solidFill>
                  <a:srgbClr val="00B050"/>
                </a:solidFill>
                <a:latin typeface="CaeciliaLTStd-Roman"/>
              </a:rPr>
              <a:t>How do microbial communities function to affect the phenotype of the host?</a:t>
            </a:r>
          </a:p>
        </p:txBody>
      </p:sp>
      <p:pic>
        <p:nvPicPr>
          <p:cNvPr id="2" name="Obrázok 1">
            <a:extLst>
              <a:ext uri="{FF2B5EF4-FFF2-40B4-BE49-F238E27FC236}">
                <a16:creationId xmlns:a16="http://schemas.microsoft.com/office/drawing/2014/main" id="{5F083129-9A61-4F0E-B919-747EE46A3831}"/>
              </a:ext>
            </a:extLst>
          </p:cNvPr>
          <p:cNvPicPr>
            <a:picLocks noChangeAspect="1"/>
          </p:cNvPicPr>
          <p:nvPr/>
        </p:nvPicPr>
        <p:blipFill>
          <a:blip r:embed="rId2"/>
          <a:stretch>
            <a:fillRect/>
          </a:stretch>
        </p:blipFill>
        <p:spPr>
          <a:xfrm>
            <a:off x="8027642" y="587481"/>
            <a:ext cx="4030864" cy="2035269"/>
          </a:xfrm>
          <a:prstGeom prst="rect">
            <a:avLst/>
          </a:prstGeom>
        </p:spPr>
      </p:pic>
      <p:pic>
        <p:nvPicPr>
          <p:cNvPr id="4" name="Obrázok 3">
            <a:extLst>
              <a:ext uri="{FF2B5EF4-FFF2-40B4-BE49-F238E27FC236}">
                <a16:creationId xmlns:a16="http://schemas.microsoft.com/office/drawing/2014/main" id="{37424E9B-8E64-4D2A-816C-BAB43AB71864}"/>
              </a:ext>
            </a:extLst>
          </p:cNvPr>
          <p:cNvPicPr>
            <a:picLocks noChangeAspect="1"/>
          </p:cNvPicPr>
          <p:nvPr/>
        </p:nvPicPr>
        <p:blipFill>
          <a:blip r:embed="rId3"/>
          <a:stretch>
            <a:fillRect/>
          </a:stretch>
        </p:blipFill>
        <p:spPr>
          <a:xfrm>
            <a:off x="62754" y="1148121"/>
            <a:ext cx="5652286" cy="5537810"/>
          </a:xfrm>
          <a:prstGeom prst="rect">
            <a:avLst/>
          </a:prstGeom>
        </p:spPr>
      </p:pic>
      <p:sp>
        <p:nvSpPr>
          <p:cNvPr id="6" name="Obdĺžnik 5">
            <a:extLst>
              <a:ext uri="{FF2B5EF4-FFF2-40B4-BE49-F238E27FC236}">
                <a16:creationId xmlns:a16="http://schemas.microsoft.com/office/drawing/2014/main" id="{DA09CD2B-A005-4290-B2FB-892ED9572B4D}"/>
              </a:ext>
            </a:extLst>
          </p:cNvPr>
          <p:cNvSpPr/>
          <p:nvPr/>
        </p:nvSpPr>
        <p:spPr>
          <a:xfrm>
            <a:off x="5887571" y="2889587"/>
            <a:ext cx="6096000" cy="3693319"/>
          </a:xfrm>
          <a:prstGeom prst="rect">
            <a:avLst/>
          </a:prstGeom>
        </p:spPr>
        <p:txBody>
          <a:bodyPr>
            <a:spAutoFit/>
          </a:bodyPr>
          <a:lstStyle/>
          <a:p>
            <a:r>
              <a:rPr lang="en-US" dirty="0"/>
              <a:t>(a)</a:t>
            </a:r>
            <a:r>
              <a:rPr lang="sk-SK" dirty="0"/>
              <a:t> </a:t>
            </a:r>
            <a:r>
              <a:rPr lang="en-US" dirty="0"/>
              <a:t>Microbiome variation arises</a:t>
            </a:r>
            <a:r>
              <a:rPr lang="sk-SK" dirty="0"/>
              <a:t> </a:t>
            </a:r>
            <a:r>
              <a:rPr lang="en-US" dirty="0"/>
              <a:t>from complex interactions between</a:t>
            </a:r>
            <a:r>
              <a:rPr lang="sk-SK" dirty="0"/>
              <a:t> </a:t>
            </a:r>
            <a:r>
              <a:rPr lang="en-US" dirty="0"/>
              <a:t>host genes and</a:t>
            </a:r>
            <a:r>
              <a:rPr lang="sk-SK" dirty="0"/>
              <a:t> </a:t>
            </a:r>
            <a:r>
              <a:rPr lang="en-US" dirty="0"/>
              <a:t>the environment, and can feed back to influence plant fitness. Plant phenotype is a more proximate driver of microbiome composition than plant genotype is,</a:t>
            </a:r>
          </a:p>
          <a:p>
            <a:r>
              <a:rPr lang="en-US" dirty="0"/>
              <a:t>and in turn, can provide a readout of microbiome behavior and function</a:t>
            </a:r>
          </a:p>
          <a:p>
            <a:r>
              <a:rPr lang="en-US" dirty="0"/>
              <a:t>(b) A single host genome gives rise to strongly differentiated organs and tissues, which</a:t>
            </a:r>
            <a:r>
              <a:rPr lang="sk-SK" dirty="0"/>
              <a:t> </a:t>
            </a:r>
            <a:r>
              <a:rPr lang="en-US" dirty="0"/>
              <a:t>differentially filter the environmental microbial community to form distinct organ-specific microbiomes. </a:t>
            </a:r>
            <a:endParaRPr lang="sk-SK" dirty="0"/>
          </a:p>
          <a:p>
            <a:r>
              <a:rPr lang="en-US" dirty="0"/>
              <a:t>(c) Microbiome</a:t>
            </a:r>
            <a:r>
              <a:rPr lang="sk-SK" dirty="0"/>
              <a:t> </a:t>
            </a:r>
            <a:r>
              <a:rPr lang="en-US" dirty="0"/>
              <a:t>succession across host anatomy and development involves both stochastic and deterministic processes.</a:t>
            </a:r>
            <a:endParaRPr lang="sk-SK" dirty="0"/>
          </a:p>
        </p:txBody>
      </p:sp>
      <p:pic>
        <p:nvPicPr>
          <p:cNvPr id="3" name="Obrázok 2">
            <a:extLst>
              <a:ext uri="{FF2B5EF4-FFF2-40B4-BE49-F238E27FC236}">
                <a16:creationId xmlns:a16="http://schemas.microsoft.com/office/drawing/2014/main" id="{5263D0F9-CDBF-4FC1-BB53-E5841BFB580D}"/>
              </a:ext>
            </a:extLst>
          </p:cNvPr>
          <p:cNvPicPr>
            <a:picLocks noChangeAspect="1"/>
          </p:cNvPicPr>
          <p:nvPr/>
        </p:nvPicPr>
        <p:blipFill>
          <a:blip r:embed="rId4"/>
          <a:stretch>
            <a:fillRect/>
          </a:stretch>
        </p:blipFill>
        <p:spPr>
          <a:xfrm>
            <a:off x="7241665" y="489193"/>
            <a:ext cx="2996030" cy="557213"/>
          </a:xfrm>
          <a:prstGeom prst="rect">
            <a:avLst/>
          </a:prstGeom>
        </p:spPr>
      </p:pic>
    </p:spTree>
    <p:extLst>
      <p:ext uri="{BB962C8B-B14F-4D97-AF65-F5344CB8AC3E}">
        <p14:creationId xmlns:p14="http://schemas.microsoft.com/office/powerpoint/2010/main" val="308897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nadpis 2">
            <a:extLst>
              <a:ext uri="{FF2B5EF4-FFF2-40B4-BE49-F238E27FC236}">
                <a16:creationId xmlns:a16="http://schemas.microsoft.com/office/drawing/2014/main" id="{B28B08FF-4CB1-4BE0-BE4F-0B5DEF4B90C5}"/>
              </a:ext>
            </a:extLst>
          </p:cNvPr>
          <p:cNvSpPr txBox="1">
            <a:spLocks/>
          </p:cNvSpPr>
          <p:nvPr/>
        </p:nvSpPr>
        <p:spPr>
          <a:xfrm>
            <a:off x="-1" y="58306"/>
            <a:ext cx="8202709" cy="430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sz="2200" dirty="0"/>
              <a:t>Autotrofné a </a:t>
            </a:r>
            <a:r>
              <a:rPr lang="sk-SK" sz="2200" dirty="0" err="1"/>
              <a:t>heterotrofné</a:t>
            </a:r>
            <a:r>
              <a:rPr lang="sk-SK" sz="2200" dirty="0"/>
              <a:t> organizmy – zhody, nezhody alebo náhody?</a:t>
            </a:r>
          </a:p>
        </p:txBody>
      </p:sp>
      <p:sp>
        <p:nvSpPr>
          <p:cNvPr id="13" name="Obdĺžnik 12">
            <a:extLst>
              <a:ext uri="{FF2B5EF4-FFF2-40B4-BE49-F238E27FC236}">
                <a16:creationId xmlns:a16="http://schemas.microsoft.com/office/drawing/2014/main" id="{8000E81B-5B72-4EAC-A1CE-9B0FD8E8CC81}"/>
              </a:ext>
            </a:extLst>
          </p:cNvPr>
          <p:cNvSpPr/>
          <p:nvPr/>
        </p:nvSpPr>
        <p:spPr>
          <a:xfrm>
            <a:off x="8283390" y="58306"/>
            <a:ext cx="3908610" cy="430887"/>
          </a:xfrm>
          <a:prstGeom prst="rect">
            <a:avLst/>
          </a:prstGeom>
        </p:spPr>
        <p:txBody>
          <a:bodyPr wrap="square">
            <a:spAutoFit/>
          </a:bodyPr>
          <a:lstStyle/>
          <a:p>
            <a:r>
              <a:rPr lang="en-US" sz="2200" dirty="0" err="1">
                <a:solidFill>
                  <a:srgbClr val="FF0000"/>
                </a:solidFill>
              </a:rPr>
              <a:t>i</a:t>
            </a:r>
            <a:r>
              <a:rPr lang="en-US" sz="2200" dirty="0">
                <a:solidFill>
                  <a:srgbClr val="FF0000"/>
                </a:solidFill>
              </a:rPr>
              <a:t>. Host–microbiome interactions</a:t>
            </a:r>
          </a:p>
        </p:txBody>
      </p:sp>
      <p:sp>
        <p:nvSpPr>
          <p:cNvPr id="17" name="Obdĺžnik 16">
            <a:extLst>
              <a:ext uri="{FF2B5EF4-FFF2-40B4-BE49-F238E27FC236}">
                <a16:creationId xmlns:a16="http://schemas.microsoft.com/office/drawing/2014/main" id="{89229867-178A-427A-9CE2-DD0C6916DE49}"/>
              </a:ext>
            </a:extLst>
          </p:cNvPr>
          <p:cNvSpPr/>
          <p:nvPr/>
        </p:nvSpPr>
        <p:spPr>
          <a:xfrm>
            <a:off x="15874" y="462462"/>
            <a:ext cx="7405190" cy="707886"/>
          </a:xfrm>
          <a:prstGeom prst="rect">
            <a:avLst/>
          </a:prstGeom>
        </p:spPr>
        <p:txBody>
          <a:bodyPr wrap="square">
            <a:spAutoFit/>
          </a:bodyPr>
          <a:lstStyle/>
          <a:p>
            <a:r>
              <a:rPr lang="sk-SK" sz="2000" dirty="0">
                <a:solidFill>
                  <a:srgbClr val="00B050"/>
                </a:solidFill>
                <a:latin typeface="CaeciliaLTStd-Roman"/>
              </a:rPr>
              <a:t>4. </a:t>
            </a:r>
            <a:r>
              <a:rPr lang="en-US" sz="2000" dirty="0">
                <a:solidFill>
                  <a:srgbClr val="00B050"/>
                </a:solidFill>
                <a:latin typeface="CaeciliaLTStd-Roman"/>
              </a:rPr>
              <a:t>Can compositional or evolutionary changes in microbiomes</a:t>
            </a:r>
            <a:r>
              <a:rPr lang="sk-SK" sz="2000" dirty="0">
                <a:solidFill>
                  <a:srgbClr val="00B050"/>
                </a:solidFill>
                <a:latin typeface="CaeciliaLTStd-Roman"/>
              </a:rPr>
              <a:t> </a:t>
            </a:r>
            <a:r>
              <a:rPr lang="en-US" sz="2000" dirty="0">
                <a:solidFill>
                  <a:srgbClr val="00B050"/>
                </a:solidFill>
                <a:latin typeface="CaeciliaLTStd-Roman"/>
              </a:rPr>
              <a:t>help hosts adapt to environmental change within the lifetime of the host?</a:t>
            </a:r>
          </a:p>
        </p:txBody>
      </p:sp>
      <p:sp>
        <p:nvSpPr>
          <p:cNvPr id="2" name="Obdĺžnik 1">
            <a:extLst>
              <a:ext uri="{FF2B5EF4-FFF2-40B4-BE49-F238E27FC236}">
                <a16:creationId xmlns:a16="http://schemas.microsoft.com/office/drawing/2014/main" id="{BAE4CDD3-6EA5-4EFE-B295-DA2EB0760B9C}"/>
              </a:ext>
            </a:extLst>
          </p:cNvPr>
          <p:cNvSpPr/>
          <p:nvPr/>
        </p:nvSpPr>
        <p:spPr>
          <a:xfrm>
            <a:off x="5378823" y="2916535"/>
            <a:ext cx="6096000" cy="1754326"/>
          </a:xfrm>
          <a:prstGeom prst="rect">
            <a:avLst/>
          </a:prstGeom>
        </p:spPr>
        <p:txBody>
          <a:bodyPr>
            <a:spAutoFit/>
          </a:bodyPr>
          <a:lstStyle/>
          <a:p>
            <a:r>
              <a:rPr lang="en-US" dirty="0">
                <a:solidFill>
                  <a:srgbClr val="000000"/>
                </a:solidFill>
                <a:latin typeface="AdvPSSXR"/>
              </a:rPr>
              <a:t>Climate change can impact the bulk soil ‘seed’ microbiome directly or indirectly via affecting soil properties</a:t>
            </a:r>
            <a:r>
              <a:rPr lang="sk-SK" dirty="0">
                <a:solidFill>
                  <a:srgbClr val="000000"/>
                </a:solidFill>
                <a:latin typeface="AdvPSSXR"/>
              </a:rPr>
              <a:t> , </a:t>
            </a:r>
            <a:r>
              <a:rPr lang="sk-SK" dirty="0"/>
              <a:t>A</a:t>
            </a:r>
            <a:r>
              <a:rPr lang="en-US" dirty="0"/>
              <a:t>s the initial soil microbiome is the source for the plant microbiome assembly, a variation in the composition and functioning of the soil microbiome can determine the outcomes of plant–microbiome interactions under climate change. </a:t>
            </a:r>
            <a:endParaRPr lang="sk-SK" dirty="0"/>
          </a:p>
        </p:txBody>
      </p:sp>
      <p:sp>
        <p:nvSpPr>
          <p:cNvPr id="3" name="Obdĺžnik 2">
            <a:extLst>
              <a:ext uri="{FF2B5EF4-FFF2-40B4-BE49-F238E27FC236}">
                <a16:creationId xmlns:a16="http://schemas.microsoft.com/office/drawing/2014/main" id="{5A0D1957-7CC6-4D03-85E8-6A84AD882D67}"/>
              </a:ext>
            </a:extLst>
          </p:cNvPr>
          <p:cNvSpPr/>
          <p:nvPr/>
        </p:nvSpPr>
        <p:spPr>
          <a:xfrm>
            <a:off x="5378823" y="4774097"/>
            <a:ext cx="6096000" cy="1754326"/>
          </a:xfrm>
          <a:prstGeom prst="rect">
            <a:avLst/>
          </a:prstGeom>
        </p:spPr>
        <p:txBody>
          <a:bodyPr>
            <a:spAutoFit/>
          </a:bodyPr>
          <a:lstStyle/>
          <a:p>
            <a:r>
              <a:rPr lang="en-US" dirty="0"/>
              <a:t>As the initial soil microbiome is the source for the plant microbiome assembly, a variation in the composition</a:t>
            </a:r>
          </a:p>
          <a:p>
            <a:r>
              <a:rPr lang="en-US" dirty="0"/>
              <a:t>and functioning of the soil microbiome can determine the outcomes of plant–microbiome interactions under climate change</a:t>
            </a:r>
            <a:r>
              <a:rPr lang="sk-SK" dirty="0"/>
              <a:t>. C</a:t>
            </a:r>
            <a:r>
              <a:rPr lang="en-US" dirty="0" err="1"/>
              <a:t>hanges</a:t>
            </a:r>
            <a:r>
              <a:rPr lang="en-US" dirty="0"/>
              <a:t> in plant growth characteristics and exudation patterns will impact the microbial recruitment process </a:t>
            </a:r>
            <a:endParaRPr lang="sk-SK" dirty="0"/>
          </a:p>
        </p:txBody>
      </p:sp>
      <p:pic>
        <p:nvPicPr>
          <p:cNvPr id="4" name="Obrázok 3">
            <a:extLst>
              <a:ext uri="{FF2B5EF4-FFF2-40B4-BE49-F238E27FC236}">
                <a16:creationId xmlns:a16="http://schemas.microsoft.com/office/drawing/2014/main" id="{4FB8DA59-2E4C-4AEB-ABBE-A7828EF40B2C}"/>
              </a:ext>
            </a:extLst>
          </p:cNvPr>
          <p:cNvPicPr>
            <a:picLocks noChangeAspect="1"/>
          </p:cNvPicPr>
          <p:nvPr/>
        </p:nvPicPr>
        <p:blipFill>
          <a:blip r:embed="rId2"/>
          <a:stretch>
            <a:fillRect/>
          </a:stretch>
        </p:blipFill>
        <p:spPr>
          <a:xfrm>
            <a:off x="15874" y="1227667"/>
            <a:ext cx="5233551" cy="5535792"/>
          </a:xfrm>
          <a:prstGeom prst="rect">
            <a:avLst/>
          </a:prstGeom>
        </p:spPr>
      </p:pic>
      <p:pic>
        <p:nvPicPr>
          <p:cNvPr id="5" name="Obrázok 4">
            <a:extLst>
              <a:ext uri="{FF2B5EF4-FFF2-40B4-BE49-F238E27FC236}">
                <a16:creationId xmlns:a16="http://schemas.microsoft.com/office/drawing/2014/main" id="{CC1FD84C-8A0D-48E7-9FF9-59600D5BC506}"/>
              </a:ext>
            </a:extLst>
          </p:cNvPr>
          <p:cNvPicPr>
            <a:picLocks noChangeAspect="1"/>
          </p:cNvPicPr>
          <p:nvPr/>
        </p:nvPicPr>
        <p:blipFill>
          <a:blip r:embed="rId3"/>
          <a:stretch>
            <a:fillRect/>
          </a:stretch>
        </p:blipFill>
        <p:spPr>
          <a:xfrm>
            <a:off x="7512766" y="699540"/>
            <a:ext cx="4320645" cy="1454597"/>
          </a:xfrm>
          <a:prstGeom prst="rect">
            <a:avLst/>
          </a:prstGeom>
        </p:spPr>
      </p:pic>
      <p:pic>
        <p:nvPicPr>
          <p:cNvPr id="6" name="Obrázok 5">
            <a:extLst>
              <a:ext uri="{FF2B5EF4-FFF2-40B4-BE49-F238E27FC236}">
                <a16:creationId xmlns:a16="http://schemas.microsoft.com/office/drawing/2014/main" id="{00AEB250-9874-4313-A8DA-E45F4757406A}"/>
              </a:ext>
            </a:extLst>
          </p:cNvPr>
          <p:cNvPicPr>
            <a:picLocks noChangeAspect="1"/>
          </p:cNvPicPr>
          <p:nvPr/>
        </p:nvPicPr>
        <p:blipFill>
          <a:blip r:embed="rId4"/>
          <a:stretch>
            <a:fillRect/>
          </a:stretch>
        </p:blipFill>
        <p:spPr>
          <a:xfrm>
            <a:off x="5378823" y="1357770"/>
            <a:ext cx="1752600" cy="628650"/>
          </a:xfrm>
          <a:prstGeom prst="rect">
            <a:avLst/>
          </a:prstGeom>
        </p:spPr>
      </p:pic>
      <p:pic>
        <p:nvPicPr>
          <p:cNvPr id="7" name="Obrázok 6">
            <a:extLst>
              <a:ext uri="{FF2B5EF4-FFF2-40B4-BE49-F238E27FC236}">
                <a16:creationId xmlns:a16="http://schemas.microsoft.com/office/drawing/2014/main" id="{0C5FA134-FBCA-434C-B9C5-A545B30CEA83}"/>
              </a:ext>
            </a:extLst>
          </p:cNvPr>
          <p:cNvPicPr>
            <a:picLocks noChangeAspect="1"/>
          </p:cNvPicPr>
          <p:nvPr/>
        </p:nvPicPr>
        <p:blipFill>
          <a:blip r:embed="rId5"/>
          <a:stretch>
            <a:fillRect/>
          </a:stretch>
        </p:blipFill>
        <p:spPr>
          <a:xfrm>
            <a:off x="5469033" y="2268775"/>
            <a:ext cx="2733675" cy="495300"/>
          </a:xfrm>
          <a:prstGeom prst="rect">
            <a:avLst/>
          </a:prstGeom>
        </p:spPr>
      </p:pic>
    </p:spTree>
    <p:extLst>
      <p:ext uri="{BB962C8B-B14F-4D97-AF65-F5344CB8AC3E}">
        <p14:creationId xmlns:p14="http://schemas.microsoft.com/office/powerpoint/2010/main" val="119524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nadpis 2">
            <a:extLst>
              <a:ext uri="{FF2B5EF4-FFF2-40B4-BE49-F238E27FC236}">
                <a16:creationId xmlns:a16="http://schemas.microsoft.com/office/drawing/2014/main" id="{B28B08FF-4CB1-4BE0-BE4F-0B5DEF4B90C5}"/>
              </a:ext>
            </a:extLst>
          </p:cNvPr>
          <p:cNvSpPr txBox="1">
            <a:spLocks/>
          </p:cNvSpPr>
          <p:nvPr/>
        </p:nvSpPr>
        <p:spPr>
          <a:xfrm>
            <a:off x="-1" y="58306"/>
            <a:ext cx="8202709" cy="430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sz="2200" dirty="0"/>
              <a:t>Autotrofné a </a:t>
            </a:r>
            <a:r>
              <a:rPr lang="sk-SK" sz="2200" dirty="0" err="1"/>
              <a:t>heterotrofné</a:t>
            </a:r>
            <a:r>
              <a:rPr lang="sk-SK" sz="2200" dirty="0"/>
              <a:t> organizmy – zhody, nezhody alebo náhody?</a:t>
            </a:r>
          </a:p>
        </p:txBody>
      </p:sp>
      <p:sp>
        <p:nvSpPr>
          <p:cNvPr id="13" name="Obdĺžnik 12">
            <a:extLst>
              <a:ext uri="{FF2B5EF4-FFF2-40B4-BE49-F238E27FC236}">
                <a16:creationId xmlns:a16="http://schemas.microsoft.com/office/drawing/2014/main" id="{8000E81B-5B72-4EAC-A1CE-9B0FD8E8CC81}"/>
              </a:ext>
            </a:extLst>
          </p:cNvPr>
          <p:cNvSpPr/>
          <p:nvPr/>
        </p:nvSpPr>
        <p:spPr>
          <a:xfrm>
            <a:off x="8283390" y="58306"/>
            <a:ext cx="3908610" cy="430887"/>
          </a:xfrm>
          <a:prstGeom prst="rect">
            <a:avLst/>
          </a:prstGeom>
        </p:spPr>
        <p:txBody>
          <a:bodyPr wrap="square">
            <a:spAutoFit/>
          </a:bodyPr>
          <a:lstStyle/>
          <a:p>
            <a:r>
              <a:rPr lang="en-US" sz="2200" dirty="0" err="1">
                <a:solidFill>
                  <a:srgbClr val="FF0000"/>
                </a:solidFill>
              </a:rPr>
              <a:t>i</a:t>
            </a:r>
            <a:r>
              <a:rPr lang="en-US" sz="2200" dirty="0">
                <a:solidFill>
                  <a:srgbClr val="FF0000"/>
                </a:solidFill>
              </a:rPr>
              <a:t>. Host–microbiome interactions</a:t>
            </a:r>
          </a:p>
        </p:txBody>
      </p:sp>
      <p:sp>
        <p:nvSpPr>
          <p:cNvPr id="17" name="Obdĺžnik 16">
            <a:extLst>
              <a:ext uri="{FF2B5EF4-FFF2-40B4-BE49-F238E27FC236}">
                <a16:creationId xmlns:a16="http://schemas.microsoft.com/office/drawing/2014/main" id="{89229867-178A-427A-9CE2-DD0C6916DE49}"/>
              </a:ext>
            </a:extLst>
          </p:cNvPr>
          <p:cNvSpPr/>
          <p:nvPr/>
        </p:nvSpPr>
        <p:spPr>
          <a:xfrm>
            <a:off x="107576" y="489193"/>
            <a:ext cx="11367247" cy="400110"/>
          </a:xfrm>
          <a:prstGeom prst="rect">
            <a:avLst/>
          </a:prstGeom>
        </p:spPr>
        <p:txBody>
          <a:bodyPr wrap="square">
            <a:spAutoFit/>
          </a:bodyPr>
          <a:lstStyle/>
          <a:p>
            <a:r>
              <a:rPr lang="sk-SK" sz="2000" dirty="0">
                <a:solidFill>
                  <a:srgbClr val="00B050"/>
                </a:solidFill>
                <a:latin typeface="CaeciliaLTStd-Roman"/>
              </a:rPr>
              <a:t>5. </a:t>
            </a:r>
            <a:r>
              <a:rPr lang="en-US" sz="2000" dirty="0">
                <a:solidFill>
                  <a:srgbClr val="00B050"/>
                </a:solidFill>
                <a:latin typeface="CaeciliaLTStd-Roman"/>
              </a:rPr>
              <a:t>What is the role of the microbiota in host speciation processes?</a:t>
            </a:r>
          </a:p>
        </p:txBody>
      </p:sp>
      <p:pic>
        <p:nvPicPr>
          <p:cNvPr id="2" name="Obrázok 1">
            <a:extLst>
              <a:ext uri="{FF2B5EF4-FFF2-40B4-BE49-F238E27FC236}">
                <a16:creationId xmlns:a16="http://schemas.microsoft.com/office/drawing/2014/main" id="{4358D511-E834-47E7-8040-509F767ACFD1}"/>
              </a:ext>
            </a:extLst>
          </p:cNvPr>
          <p:cNvPicPr>
            <a:picLocks noChangeAspect="1"/>
          </p:cNvPicPr>
          <p:nvPr/>
        </p:nvPicPr>
        <p:blipFill>
          <a:blip r:embed="rId2"/>
          <a:stretch>
            <a:fillRect/>
          </a:stretch>
        </p:blipFill>
        <p:spPr>
          <a:xfrm>
            <a:off x="-1" y="866775"/>
            <a:ext cx="5133975" cy="5991225"/>
          </a:xfrm>
          <a:prstGeom prst="rect">
            <a:avLst/>
          </a:prstGeom>
        </p:spPr>
      </p:pic>
      <p:pic>
        <p:nvPicPr>
          <p:cNvPr id="3" name="Obrázok 2">
            <a:extLst>
              <a:ext uri="{FF2B5EF4-FFF2-40B4-BE49-F238E27FC236}">
                <a16:creationId xmlns:a16="http://schemas.microsoft.com/office/drawing/2014/main" id="{4AA77326-8CCC-41EB-BB67-574F3F98A823}"/>
              </a:ext>
            </a:extLst>
          </p:cNvPr>
          <p:cNvPicPr>
            <a:picLocks noChangeAspect="1"/>
          </p:cNvPicPr>
          <p:nvPr/>
        </p:nvPicPr>
        <p:blipFill>
          <a:blip r:embed="rId3"/>
          <a:stretch>
            <a:fillRect/>
          </a:stretch>
        </p:blipFill>
        <p:spPr>
          <a:xfrm>
            <a:off x="6657975" y="3495675"/>
            <a:ext cx="5534025" cy="3362325"/>
          </a:xfrm>
          <a:prstGeom prst="rect">
            <a:avLst/>
          </a:prstGeom>
        </p:spPr>
      </p:pic>
      <p:pic>
        <p:nvPicPr>
          <p:cNvPr id="4" name="Obrázok 3">
            <a:extLst>
              <a:ext uri="{FF2B5EF4-FFF2-40B4-BE49-F238E27FC236}">
                <a16:creationId xmlns:a16="http://schemas.microsoft.com/office/drawing/2014/main" id="{7F12C4B8-0125-4439-B02E-B0AAE3937228}"/>
              </a:ext>
            </a:extLst>
          </p:cNvPr>
          <p:cNvPicPr>
            <a:picLocks noChangeAspect="1"/>
          </p:cNvPicPr>
          <p:nvPr/>
        </p:nvPicPr>
        <p:blipFill>
          <a:blip r:embed="rId4"/>
          <a:stretch>
            <a:fillRect/>
          </a:stretch>
        </p:blipFill>
        <p:spPr>
          <a:xfrm>
            <a:off x="4205288" y="3835157"/>
            <a:ext cx="2657475" cy="2533650"/>
          </a:xfrm>
          <a:prstGeom prst="rect">
            <a:avLst/>
          </a:prstGeom>
        </p:spPr>
      </p:pic>
      <p:pic>
        <p:nvPicPr>
          <p:cNvPr id="5" name="Obrázok 4">
            <a:extLst>
              <a:ext uri="{FF2B5EF4-FFF2-40B4-BE49-F238E27FC236}">
                <a16:creationId xmlns:a16="http://schemas.microsoft.com/office/drawing/2014/main" id="{CFB25C08-5F31-4F55-B327-A7FC474DBBA2}"/>
              </a:ext>
            </a:extLst>
          </p:cNvPr>
          <p:cNvPicPr>
            <a:picLocks noChangeAspect="1"/>
          </p:cNvPicPr>
          <p:nvPr/>
        </p:nvPicPr>
        <p:blipFill>
          <a:blip r:embed="rId5"/>
          <a:stretch>
            <a:fillRect/>
          </a:stretch>
        </p:blipFill>
        <p:spPr>
          <a:xfrm>
            <a:off x="7124276" y="497597"/>
            <a:ext cx="5067724" cy="1471672"/>
          </a:xfrm>
          <a:prstGeom prst="rect">
            <a:avLst/>
          </a:prstGeom>
        </p:spPr>
      </p:pic>
      <p:pic>
        <p:nvPicPr>
          <p:cNvPr id="6" name="Obrázok 5">
            <a:extLst>
              <a:ext uri="{FF2B5EF4-FFF2-40B4-BE49-F238E27FC236}">
                <a16:creationId xmlns:a16="http://schemas.microsoft.com/office/drawing/2014/main" id="{74B0F8E3-3A25-40A6-97F9-9AE8399BD8D3}"/>
              </a:ext>
            </a:extLst>
          </p:cNvPr>
          <p:cNvPicPr>
            <a:picLocks noChangeAspect="1"/>
          </p:cNvPicPr>
          <p:nvPr/>
        </p:nvPicPr>
        <p:blipFill>
          <a:blip r:embed="rId6"/>
          <a:stretch>
            <a:fillRect/>
          </a:stretch>
        </p:blipFill>
        <p:spPr>
          <a:xfrm>
            <a:off x="5133974" y="1052341"/>
            <a:ext cx="2097128" cy="400110"/>
          </a:xfrm>
          <a:prstGeom prst="rect">
            <a:avLst/>
          </a:prstGeom>
        </p:spPr>
      </p:pic>
      <p:sp>
        <p:nvSpPr>
          <p:cNvPr id="7" name="Obdĺžnik 6">
            <a:extLst>
              <a:ext uri="{FF2B5EF4-FFF2-40B4-BE49-F238E27FC236}">
                <a16:creationId xmlns:a16="http://schemas.microsoft.com/office/drawing/2014/main" id="{C08DF45B-E38C-440A-84A3-D3F98AC2F661}"/>
              </a:ext>
            </a:extLst>
          </p:cNvPr>
          <p:cNvSpPr/>
          <p:nvPr/>
        </p:nvSpPr>
        <p:spPr>
          <a:xfrm>
            <a:off x="5133974" y="2271734"/>
            <a:ext cx="7058026" cy="1200329"/>
          </a:xfrm>
          <a:prstGeom prst="rect">
            <a:avLst/>
          </a:prstGeom>
        </p:spPr>
        <p:txBody>
          <a:bodyPr wrap="square">
            <a:spAutoFit/>
          </a:bodyPr>
          <a:lstStyle/>
          <a:p>
            <a:r>
              <a:rPr lang="en-US" dirty="0"/>
              <a:t>Twenty-four per cent of fungal taxa tested</a:t>
            </a:r>
          </a:p>
          <a:p>
            <a:r>
              <a:rPr lang="en-US" dirty="0"/>
              <a:t>showed affiliations to particular hosts, and tests for </a:t>
            </a:r>
            <a:r>
              <a:rPr lang="en-US" dirty="0" err="1"/>
              <a:t>cophylogeny</a:t>
            </a:r>
            <a:r>
              <a:rPr lang="en-US" dirty="0"/>
              <a:t> revealed significant correlations between host relatedness and the fungal phylogeny </a:t>
            </a:r>
            <a:endParaRPr lang="sk-SK" dirty="0"/>
          </a:p>
        </p:txBody>
      </p:sp>
    </p:spTree>
    <p:extLst>
      <p:ext uri="{BB962C8B-B14F-4D97-AF65-F5344CB8AC3E}">
        <p14:creationId xmlns:p14="http://schemas.microsoft.com/office/powerpoint/2010/main" val="365542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nadpis 2">
            <a:extLst>
              <a:ext uri="{FF2B5EF4-FFF2-40B4-BE49-F238E27FC236}">
                <a16:creationId xmlns:a16="http://schemas.microsoft.com/office/drawing/2014/main" id="{B28B08FF-4CB1-4BE0-BE4F-0B5DEF4B90C5}"/>
              </a:ext>
            </a:extLst>
          </p:cNvPr>
          <p:cNvSpPr txBox="1">
            <a:spLocks/>
          </p:cNvSpPr>
          <p:nvPr/>
        </p:nvSpPr>
        <p:spPr>
          <a:xfrm>
            <a:off x="0" y="12420"/>
            <a:ext cx="8220635" cy="430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sz="2200" dirty="0"/>
              <a:t>Autotrofné a </a:t>
            </a:r>
            <a:r>
              <a:rPr lang="sk-SK" sz="2200" dirty="0" err="1"/>
              <a:t>heterotrofné</a:t>
            </a:r>
            <a:r>
              <a:rPr lang="sk-SK" sz="2200" dirty="0"/>
              <a:t> organizmy – zhody, nezhody alebo náhody?</a:t>
            </a:r>
          </a:p>
        </p:txBody>
      </p:sp>
      <p:sp>
        <p:nvSpPr>
          <p:cNvPr id="17" name="Obdĺžnik 16">
            <a:extLst>
              <a:ext uri="{FF2B5EF4-FFF2-40B4-BE49-F238E27FC236}">
                <a16:creationId xmlns:a16="http://schemas.microsoft.com/office/drawing/2014/main" id="{89229867-178A-427A-9CE2-DD0C6916DE49}"/>
              </a:ext>
            </a:extLst>
          </p:cNvPr>
          <p:cNvSpPr/>
          <p:nvPr/>
        </p:nvSpPr>
        <p:spPr>
          <a:xfrm>
            <a:off x="80682" y="293728"/>
            <a:ext cx="6409766" cy="707886"/>
          </a:xfrm>
          <a:prstGeom prst="rect">
            <a:avLst/>
          </a:prstGeom>
        </p:spPr>
        <p:txBody>
          <a:bodyPr wrap="square">
            <a:spAutoFit/>
          </a:bodyPr>
          <a:lstStyle/>
          <a:p>
            <a:r>
              <a:rPr lang="sk-SK" sz="2000" dirty="0">
                <a:solidFill>
                  <a:srgbClr val="00B050"/>
                </a:solidFill>
                <a:latin typeface="CaeciliaLTStd-Roman"/>
              </a:rPr>
              <a:t>6. </a:t>
            </a:r>
            <a:r>
              <a:rPr lang="en-US" sz="2000" dirty="0">
                <a:solidFill>
                  <a:srgbClr val="00B050"/>
                </a:solidFill>
                <a:latin typeface="CaeciliaLTStd-Roman"/>
              </a:rPr>
              <a:t>How can the associated microbiota be effectively included in</a:t>
            </a:r>
            <a:r>
              <a:rPr lang="sk-SK" sz="2000" dirty="0">
                <a:solidFill>
                  <a:srgbClr val="00B050"/>
                </a:solidFill>
                <a:latin typeface="CaeciliaLTStd-Roman"/>
              </a:rPr>
              <a:t> </a:t>
            </a:r>
            <a:r>
              <a:rPr lang="en-US" sz="2000" dirty="0">
                <a:solidFill>
                  <a:srgbClr val="00B050"/>
                </a:solidFill>
                <a:latin typeface="CaeciliaLTStd-Roman"/>
              </a:rPr>
              <a:t>risk assessments of invasive non-native species?</a:t>
            </a:r>
          </a:p>
        </p:txBody>
      </p:sp>
      <p:pic>
        <p:nvPicPr>
          <p:cNvPr id="2" name="Obrázok 1">
            <a:extLst>
              <a:ext uri="{FF2B5EF4-FFF2-40B4-BE49-F238E27FC236}">
                <a16:creationId xmlns:a16="http://schemas.microsoft.com/office/drawing/2014/main" id="{97FCCC7D-C620-46E0-9F15-D3ABD756DA98}"/>
              </a:ext>
            </a:extLst>
          </p:cNvPr>
          <p:cNvPicPr>
            <a:picLocks noChangeAspect="1"/>
          </p:cNvPicPr>
          <p:nvPr/>
        </p:nvPicPr>
        <p:blipFill>
          <a:blip r:embed="rId2"/>
          <a:stretch>
            <a:fillRect/>
          </a:stretch>
        </p:blipFill>
        <p:spPr>
          <a:xfrm>
            <a:off x="0" y="1052793"/>
            <a:ext cx="5435257" cy="3133725"/>
          </a:xfrm>
          <a:prstGeom prst="rect">
            <a:avLst/>
          </a:prstGeom>
        </p:spPr>
      </p:pic>
      <p:pic>
        <p:nvPicPr>
          <p:cNvPr id="3" name="Obrázok 2">
            <a:extLst>
              <a:ext uri="{FF2B5EF4-FFF2-40B4-BE49-F238E27FC236}">
                <a16:creationId xmlns:a16="http://schemas.microsoft.com/office/drawing/2014/main" id="{28339A5E-131E-4C53-BFD9-D7389E384245}"/>
              </a:ext>
            </a:extLst>
          </p:cNvPr>
          <p:cNvPicPr>
            <a:picLocks noChangeAspect="1"/>
          </p:cNvPicPr>
          <p:nvPr/>
        </p:nvPicPr>
        <p:blipFill>
          <a:blip r:embed="rId3"/>
          <a:stretch>
            <a:fillRect/>
          </a:stretch>
        </p:blipFill>
        <p:spPr>
          <a:xfrm>
            <a:off x="216558" y="4278290"/>
            <a:ext cx="3391139" cy="2439240"/>
          </a:xfrm>
          <a:prstGeom prst="rect">
            <a:avLst/>
          </a:prstGeom>
        </p:spPr>
      </p:pic>
      <p:pic>
        <p:nvPicPr>
          <p:cNvPr id="4" name="Obrázok 3">
            <a:extLst>
              <a:ext uri="{FF2B5EF4-FFF2-40B4-BE49-F238E27FC236}">
                <a16:creationId xmlns:a16="http://schemas.microsoft.com/office/drawing/2014/main" id="{7A4F6862-17C0-47F9-8E7C-C3CC66C9DE0A}"/>
              </a:ext>
            </a:extLst>
          </p:cNvPr>
          <p:cNvPicPr>
            <a:picLocks noChangeAspect="1"/>
          </p:cNvPicPr>
          <p:nvPr/>
        </p:nvPicPr>
        <p:blipFill>
          <a:blip r:embed="rId4"/>
          <a:stretch>
            <a:fillRect/>
          </a:stretch>
        </p:blipFill>
        <p:spPr>
          <a:xfrm>
            <a:off x="7743546" y="3243140"/>
            <a:ext cx="4340878" cy="3614860"/>
          </a:xfrm>
          <a:prstGeom prst="rect">
            <a:avLst/>
          </a:prstGeom>
        </p:spPr>
      </p:pic>
      <p:pic>
        <p:nvPicPr>
          <p:cNvPr id="5" name="Obrázok 4">
            <a:extLst>
              <a:ext uri="{FF2B5EF4-FFF2-40B4-BE49-F238E27FC236}">
                <a16:creationId xmlns:a16="http://schemas.microsoft.com/office/drawing/2014/main" id="{9E74EC3C-A6CC-4A2C-B915-760AB42C4918}"/>
              </a:ext>
            </a:extLst>
          </p:cNvPr>
          <p:cNvPicPr>
            <a:picLocks noChangeAspect="1"/>
          </p:cNvPicPr>
          <p:nvPr/>
        </p:nvPicPr>
        <p:blipFill>
          <a:blip r:embed="rId5"/>
          <a:stretch>
            <a:fillRect/>
          </a:stretch>
        </p:blipFill>
        <p:spPr>
          <a:xfrm>
            <a:off x="4185240" y="4340759"/>
            <a:ext cx="2825159" cy="2458935"/>
          </a:xfrm>
          <a:prstGeom prst="rect">
            <a:avLst/>
          </a:prstGeom>
        </p:spPr>
      </p:pic>
      <p:sp>
        <p:nvSpPr>
          <p:cNvPr id="6" name="Obdĺžnik 5">
            <a:extLst>
              <a:ext uri="{FF2B5EF4-FFF2-40B4-BE49-F238E27FC236}">
                <a16:creationId xmlns:a16="http://schemas.microsoft.com/office/drawing/2014/main" id="{EF6B26A2-EFE5-49E5-8E27-ACE90EB1BAE6}"/>
              </a:ext>
            </a:extLst>
          </p:cNvPr>
          <p:cNvSpPr/>
          <p:nvPr/>
        </p:nvSpPr>
        <p:spPr>
          <a:xfrm>
            <a:off x="5687466" y="2104366"/>
            <a:ext cx="6096000" cy="1477328"/>
          </a:xfrm>
          <a:prstGeom prst="rect">
            <a:avLst/>
          </a:prstGeom>
        </p:spPr>
        <p:txBody>
          <a:bodyPr>
            <a:spAutoFit/>
          </a:bodyPr>
          <a:lstStyle/>
          <a:p>
            <a:r>
              <a:rPr lang="en-US" dirty="0">
                <a:solidFill>
                  <a:srgbClr val="000000"/>
                </a:solidFill>
                <a:latin typeface="STIX-Regular"/>
              </a:rPr>
              <a:t>When grown in inoculum from microbiome origin 3, </a:t>
            </a:r>
            <a:r>
              <a:rPr lang="en-US" i="1" dirty="0" err="1">
                <a:solidFill>
                  <a:srgbClr val="000000"/>
                </a:solidFill>
                <a:latin typeface="STIX-Italic"/>
              </a:rPr>
              <a:t>Solidago</a:t>
            </a:r>
            <a:r>
              <a:rPr lang="en-US" i="1" dirty="0">
                <a:solidFill>
                  <a:srgbClr val="000000"/>
                </a:solidFill>
                <a:latin typeface="STIX-Italic"/>
              </a:rPr>
              <a:t> </a:t>
            </a:r>
            <a:r>
              <a:rPr lang="en-US" i="1" dirty="0" err="1">
                <a:solidFill>
                  <a:srgbClr val="000000"/>
                </a:solidFill>
                <a:latin typeface="STIX-Italic"/>
              </a:rPr>
              <a:t>caesia</a:t>
            </a:r>
            <a:r>
              <a:rPr lang="en-US" i="1" dirty="0">
                <a:solidFill>
                  <a:srgbClr val="000000"/>
                </a:solidFill>
                <a:latin typeface="STIX-Italic"/>
              </a:rPr>
              <a:t> </a:t>
            </a:r>
            <a:r>
              <a:rPr lang="en-US" dirty="0">
                <a:solidFill>
                  <a:srgbClr val="000000"/>
                </a:solidFill>
                <a:latin typeface="STIX-Regular"/>
              </a:rPr>
              <a:t>shoot biomass is negatively correlated with relative</a:t>
            </a:r>
          </a:p>
          <a:p>
            <a:r>
              <a:rPr lang="en-US" dirty="0">
                <a:solidFill>
                  <a:srgbClr val="000000"/>
                </a:solidFill>
                <a:latin typeface="STIX-Regular"/>
              </a:rPr>
              <a:t>abundance of 20 out of the 29 indicator bacterial and fungal taxa of microbiome source 3</a:t>
            </a:r>
            <a:r>
              <a:rPr lang="en-US" dirty="0"/>
              <a:t> </a:t>
            </a:r>
            <a:br>
              <a:rPr lang="en-US" dirty="0"/>
            </a:br>
            <a:endParaRPr lang="sk-SK" dirty="0"/>
          </a:p>
        </p:txBody>
      </p:sp>
      <p:pic>
        <p:nvPicPr>
          <p:cNvPr id="8" name="Obrázok 7">
            <a:extLst>
              <a:ext uri="{FF2B5EF4-FFF2-40B4-BE49-F238E27FC236}">
                <a16:creationId xmlns:a16="http://schemas.microsoft.com/office/drawing/2014/main" id="{535ABF51-75EA-4123-B275-44D7C45AB027}"/>
              </a:ext>
            </a:extLst>
          </p:cNvPr>
          <p:cNvPicPr>
            <a:picLocks noChangeAspect="1"/>
          </p:cNvPicPr>
          <p:nvPr/>
        </p:nvPicPr>
        <p:blipFill>
          <a:blip r:embed="rId6"/>
          <a:stretch>
            <a:fillRect/>
          </a:stretch>
        </p:blipFill>
        <p:spPr>
          <a:xfrm>
            <a:off x="6490448" y="726692"/>
            <a:ext cx="5462835" cy="1353179"/>
          </a:xfrm>
          <a:prstGeom prst="rect">
            <a:avLst/>
          </a:prstGeom>
        </p:spPr>
      </p:pic>
      <p:pic>
        <p:nvPicPr>
          <p:cNvPr id="9" name="Obrázok 8">
            <a:extLst>
              <a:ext uri="{FF2B5EF4-FFF2-40B4-BE49-F238E27FC236}">
                <a16:creationId xmlns:a16="http://schemas.microsoft.com/office/drawing/2014/main" id="{9C6B2659-5EE7-4CDA-9021-D9331AB08AEE}"/>
              </a:ext>
            </a:extLst>
          </p:cNvPr>
          <p:cNvPicPr>
            <a:picLocks noChangeAspect="1"/>
          </p:cNvPicPr>
          <p:nvPr/>
        </p:nvPicPr>
        <p:blipFill>
          <a:blip r:embed="rId7"/>
          <a:stretch>
            <a:fillRect/>
          </a:stretch>
        </p:blipFill>
        <p:spPr>
          <a:xfrm>
            <a:off x="8973671" y="0"/>
            <a:ext cx="3090021" cy="719701"/>
          </a:xfrm>
          <a:prstGeom prst="rect">
            <a:avLst/>
          </a:prstGeom>
        </p:spPr>
      </p:pic>
      <p:pic>
        <p:nvPicPr>
          <p:cNvPr id="10" name="Obrázok 9">
            <a:extLst>
              <a:ext uri="{FF2B5EF4-FFF2-40B4-BE49-F238E27FC236}">
                <a16:creationId xmlns:a16="http://schemas.microsoft.com/office/drawing/2014/main" id="{337CF60D-2A8E-49F1-9821-BFA7D62259E1}"/>
              </a:ext>
            </a:extLst>
          </p:cNvPr>
          <p:cNvPicPr>
            <a:picLocks noChangeAspect="1"/>
          </p:cNvPicPr>
          <p:nvPr/>
        </p:nvPicPr>
        <p:blipFill>
          <a:blip r:embed="rId8"/>
          <a:stretch>
            <a:fillRect/>
          </a:stretch>
        </p:blipFill>
        <p:spPr>
          <a:xfrm>
            <a:off x="9221865" y="1888323"/>
            <a:ext cx="2785221" cy="135864"/>
          </a:xfrm>
          <a:prstGeom prst="rect">
            <a:avLst/>
          </a:prstGeom>
        </p:spPr>
      </p:pic>
    </p:spTree>
    <p:extLst>
      <p:ext uri="{BB962C8B-B14F-4D97-AF65-F5344CB8AC3E}">
        <p14:creationId xmlns:p14="http://schemas.microsoft.com/office/powerpoint/2010/main" val="49363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nadpis 2">
            <a:extLst>
              <a:ext uri="{FF2B5EF4-FFF2-40B4-BE49-F238E27FC236}">
                <a16:creationId xmlns:a16="http://schemas.microsoft.com/office/drawing/2014/main" id="{B28B08FF-4CB1-4BE0-BE4F-0B5DEF4B90C5}"/>
              </a:ext>
            </a:extLst>
          </p:cNvPr>
          <p:cNvSpPr txBox="1">
            <a:spLocks/>
          </p:cNvSpPr>
          <p:nvPr/>
        </p:nvSpPr>
        <p:spPr>
          <a:xfrm>
            <a:off x="-1" y="58306"/>
            <a:ext cx="8202709" cy="430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sz="2200" dirty="0"/>
              <a:t>Autotrofné a </a:t>
            </a:r>
            <a:r>
              <a:rPr lang="sk-SK" sz="2200" dirty="0" err="1"/>
              <a:t>heterotrofné</a:t>
            </a:r>
            <a:r>
              <a:rPr lang="sk-SK" sz="2200" dirty="0"/>
              <a:t> organizmy – zhody, nezhody alebo náhody?</a:t>
            </a:r>
          </a:p>
        </p:txBody>
      </p:sp>
      <p:sp>
        <p:nvSpPr>
          <p:cNvPr id="13" name="Obdĺžnik 12">
            <a:extLst>
              <a:ext uri="{FF2B5EF4-FFF2-40B4-BE49-F238E27FC236}">
                <a16:creationId xmlns:a16="http://schemas.microsoft.com/office/drawing/2014/main" id="{8000E81B-5B72-4EAC-A1CE-9B0FD8E8CC81}"/>
              </a:ext>
            </a:extLst>
          </p:cNvPr>
          <p:cNvSpPr/>
          <p:nvPr/>
        </p:nvSpPr>
        <p:spPr>
          <a:xfrm>
            <a:off x="8283390" y="58306"/>
            <a:ext cx="3908610" cy="430887"/>
          </a:xfrm>
          <a:prstGeom prst="rect">
            <a:avLst/>
          </a:prstGeom>
        </p:spPr>
        <p:txBody>
          <a:bodyPr wrap="square">
            <a:spAutoFit/>
          </a:bodyPr>
          <a:lstStyle/>
          <a:p>
            <a:r>
              <a:rPr lang="en-US" sz="2200" dirty="0" err="1">
                <a:solidFill>
                  <a:srgbClr val="FF0000"/>
                </a:solidFill>
              </a:rPr>
              <a:t>i</a:t>
            </a:r>
            <a:r>
              <a:rPr lang="en-US" sz="2200" dirty="0">
                <a:solidFill>
                  <a:srgbClr val="FF0000"/>
                </a:solidFill>
              </a:rPr>
              <a:t>. Host–microbiome interactions</a:t>
            </a:r>
          </a:p>
        </p:txBody>
      </p:sp>
      <p:sp>
        <p:nvSpPr>
          <p:cNvPr id="17" name="Obdĺžnik 16">
            <a:extLst>
              <a:ext uri="{FF2B5EF4-FFF2-40B4-BE49-F238E27FC236}">
                <a16:creationId xmlns:a16="http://schemas.microsoft.com/office/drawing/2014/main" id="{89229867-178A-427A-9CE2-DD0C6916DE49}"/>
              </a:ext>
            </a:extLst>
          </p:cNvPr>
          <p:cNvSpPr/>
          <p:nvPr/>
        </p:nvSpPr>
        <p:spPr>
          <a:xfrm>
            <a:off x="179294" y="489193"/>
            <a:ext cx="11367247" cy="400110"/>
          </a:xfrm>
          <a:prstGeom prst="rect">
            <a:avLst/>
          </a:prstGeom>
        </p:spPr>
        <p:txBody>
          <a:bodyPr wrap="square">
            <a:spAutoFit/>
          </a:bodyPr>
          <a:lstStyle/>
          <a:p>
            <a:r>
              <a:rPr lang="sk-SK" sz="2000" dirty="0">
                <a:solidFill>
                  <a:srgbClr val="00B050"/>
                </a:solidFill>
                <a:latin typeface="CaeciliaLTStd-Roman"/>
              </a:rPr>
              <a:t>7. </a:t>
            </a:r>
            <a:r>
              <a:rPr lang="en-US" sz="2000" dirty="0">
                <a:solidFill>
                  <a:srgbClr val="00B050"/>
                </a:solidFill>
                <a:latin typeface="CaeciliaLTStd-Roman"/>
              </a:rPr>
              <a:t>How does the microbiome of captive animals affect the success of reintroduction programs?</a:t>
            </a:r>
          </a:p>
        </p:txBody>
      </p:sp>
      <p:pic>
        <p:nvPicPr>
          <p:cNvPr id="2" name="Obrázok 1">
            <a:extLst>
              <a:ext uri="{FF2B5EF4-FFF2-40B4-BE49-F238E27FC236}">
                <a16:creationId xmlns:a16="http://schemas.microsoft.com/office/drawing/2014/main" id="{CD85F886-EC6E-44C4-B78F-72D8FBA11982}"/>
              </a:ext>
            </a:extLst>
          </p:cNvPr>
          <p:cNvPicPr>
            <a:picLocks noChangeAspect="1"/>
          </p:cNvPicPr>
          <p:nvPr/>
        </p:nvPicPr>
        <p:blipFill>
          <a:blip r:embed="rId2"/>
          <a:stretch>
            <a:fillRect/>
          </a:stretch>
        </p:blipFill>
        <p:spPr>
          <a:xfrm>
            <a:off x="7628965" y="1111058"/>
            <a:ext cx="4500282" cy="2008364"/>
          </a:xfrm>
          <a:prstGeom prst="rect">
            <a:avLst/>
          </a:prstGeom>
        </p:spPr>
      </p:pic>
      <p:sp>
        <p:nvSpPr>
          <p:cNvPr id="3" name="Obdĺžnik 2">
            <a:extLst>
              <a:ext uri="{FF2B5EF4-FFF2-40B4-BE49-F238E27FC236}">
                <a16:creationId xmlns:a16="http://schemas.microsoft.com/office/drawing/2014/main" id="{DF846E88-6353-4771-AA6C-05C0FC4CFD93}"/>
              </a:ext>
            </a:extLst>
          </p:cNvPr>
          <p:cNvSpPr/>
          <p:nvPr/>
        </p:nvSpPr>
        <p:spPr>
          <a:xfrm>
            <a:off x="5696091" y="3437195"/>
            <a:ext cx="6221506" cy="1200329"/>
          </a:xfrm>
          <a:prstGeom prst="rect">
            <a:avLst/>
          </a:prstGeom>
        </p:spPr>
        <p:txBody>
          <a:bodyPr wrap="square">
            <a:spAutoFit/>
          </a:bodyPr>
          <a:lstStyle/>
          <a:p>
            <a:r>
              <a:rPr lang="sk-SK" dirty="0" err="1">
                <a:solidFill>
                  <a:srgbClr val="242021"/>
                </a:solidFill>
                <a:latin typeface="Lato-Regular"/>
              </a:rPr>
              <a:t>Samples</a:t>
            </a:r>
            <a:r>
              <a:rPr lang="sk-SK" dirty="0">
                <a:solidFill>
                  <a:srgbClr val="242021"/>
                </a:solidFill>
                <a:latin typeface="Lato-Regular"/>
              </a:rPr>
              <a:t> </a:t>
            </a:r>
            <a:r>
              <a:rPr lang="sk-SK" dirty="0" err="1">
                <a:solidFill>
                  <a:srgbClr val="242021"/>
                </a:solidFill>
                <a:latin typeface="Lato-Regular"/>
              </a:rPr>
              <a:t>from</a:t>
            </a:r>
            <a:r>
              <a:rPr lang="sk-SK" dirty="0">
                <a:solidFill>
                  <a:srgbClr val="242021"/>
                </a:solidFill>
                <a:latin typeface="Lato-Regular"/>
              </a:rPr>
              <a:t> </a:t>
            </a:r>
            <a:r>
              <a:rPr lang="en-US" dirty="0">
                <a:solidFill>
                  <a:srgbClr val="242021"/>
                </a:solidFill>
                <a:latin typeface="Lato-Regular"/>
              </a:rPr>
              <a:t>cloacal swabs and </a:t>
            </a:r>
            <a:r>
              <a:rPr lang="en-US" dirty="0" err="1">
                <a:solidFill>
                  <a:srgbClr val="242021"/>
                </a:solidFill>
                <a:latin typeface="Lato-Regular"/>
              </a:rPr>
              <a:t>feca</a:t>
            </a:r>
            <a:r>
              <a:rPr lang="sk-SK" dirty="0">
                <a:solidFill>
                  <a:srgbClr val="242021"/>
                </a:solidFill>
                <a:latin typeface="Lato-Regular"/>
              </a:rPr>
              <a:t>e</a:t>
            </a:r>
            <a:r>
              <a:rPr lang="en-US" dirty="0">
                <a:solidFill>
                  <a:srgbClr val="242021"/>
                </a:solidFill>
                <a:latin typeface="Lato-Regular"/>
              </a:rPr>
              <a:t> found significant differentiation in gut microbial community</a:t>
            </a:r>
            <a:r>
              <a:rPr lang="sk-SK" dirty="0">
                <a:solidFill>
                  <a:srgbClr val="242021"/>
                </a:solidFill>
                <a:latin typeface="Lato-Regular"/>
              </a:rPr>
              <a:t> </a:t>
            </a:r>
            <a:r>
              <a:rPr lang="en-US" dirty="0">
                <a:solidFill>
                  <a:srgbClr val="242021"/>
                </a:solidFill>
                <a:latin typeface="Lato-Regular"/>
              </a:rPr>
              <a:t>composition</a:t>
            </a:r>
            <a:r>
              <a:rPr lang="sk-SK" dirty="0">
                <a:solidFill>
                  <a:srgbClr val="242021"/>
                </a:solidFill>
                <a:latin typeface="Lato-Regular"/>
              </a:rPr>
              <a:t> </a:t>
            </a:r>
            <a:r>
              <a:rPr lang="en-US" dirty="0">
                <a:solidFill>
                  <a:srgbClr val="242021"/>
                </a:solidFill>
                <a:latin typeface="Lato-Regular"/>
              </a:rPr>
              <a:t>and structure between captive and wild iguanas in both sampling schemes. </a:t>
            </a:r>
            <a:endParaRPr lang="sk-SK" dirty="0"/>
          </a:p>
        </p:txBody>
      </p:sp>
      <p:sp>
        <p:nvSpPr>
          <p:cNvPr id="4" name="Obdĺžnik 3">
            <a:extLst>
              <a:ext uri="{FF2B5EF4-FFF2-40B4-BE49-F238E27FC236}">
                <a16:creationId xmlns:a16="http://schemas.microsoft.com/office/drawing/2014/main" id="{AD776E1B-A941-49D2-B60C-7C70450CB120}"/>
              </a:ext>
            </a:extLst>
          </p:cNvPr>
          <p:cNvSpPr/>
          <p:nvPr/>
        </p:nvSpPr>
        <p:spPr>
          <a:xfrm>
            <a:off x="5619891" y="4869778"/>
            <a:ext cx="6373906" cy="1754326"/>
          </a:xfrm>
          <a:prstGeom prst="rect">
            <a:avLst/>
          </a:prstGeom>
        </p:spPr>
        <p:txBody>
          <a:bodyPr wrap="square">
            <a:spAutoFit/>
          </a:bodyPr>
          <a:lstStyle/>
          <a:p>
            <a:r>
              <a:rPr lang="en-US" dirty="0">
                <a:solidFill>
                  <a:srgbClr val="242021"/>
                </a:solidFill>
                <a:latin typeface="Lato-Regular"/>
              </a:rPr>
              <a:t>Approximately two months post</a:t>
            </a:r>
            <a:r>
              <a:rPr lang="sk-SK" dirty="0">
                <a:solidFill>
                  <a:srgbClr val="242021"/>
                </a:solidFill>
                <a:latin typeface="Lato-Regular"/>
              </a:rPr>
              <a:t> </a:t>
            </a:r>
            <a:r>
              <a:rPr lang="en-US" dirty="0">
                <a:solidFill>
                  <a:srgbClr val="242021"/>
                </a:solidFill>
                <a:latin typeface="Lato-Regular"/>
              </a:rPr>
              <a:t>release, microbial communities in cloacal samples from formerly captive iguanas closely resembled wild counterparts. Interestingly, microbial communities in fecal samples from these individuals remained significantly distinct from wild conspecifics. </a:t>
            </a:r>
            <a:endParaRPr lang="sk-SK" dirty="0"/>
          </a:p>
        </p:txBody>
      </p:sp>
      <p:pic>
        <p:nvPicPr>
          <p:cNvPr id="5" name="Obrázok 4">
            <a:extLst>
              <a:ext uri="{FF2B5EF4-FFF2-40B4-BE49-F238E27FC236}">
                <a16:creationId xmlns:a16="http://schemas.microsoft.com/office/drawing/2014/main" id="{2ED493CC-6159-4365-A401-890549565A5D}"/>
              </a:ext>
            </a:extLst>
          </p:cNvPr>
          <p:cNvPicPr>
            <a:picLocks noChangeAspect="1"/>
          </p:cNvPicPr>
          <p:nvPr/>
        </p:nvPicPr>
        <p:blipFill>
          <a:blip r:embed="rId3"/>
          <a:stretch>
            <a:fillRect/>
          </a:stretch>
        </p:blipFill>
        <p:spPr>
          <a:xfrm>
            <a:off x="4885765" y="1111058"/>
            <a:ext cx="2574831" cy="2093883"/>
          </a:xfrm>
          <a:prstGeom prst="rect">
            <a:avLst/>
          </a:prstGeom>
        </p:spPr>
      </p:pic>
      <p:pic>
        <p:nvPicPr>
          <p:cNvPr id="6" name="Obrázok 5">
            <a:extLst>
              <a:ext uri="{FF2B5EF4-FFF2-40B4-BE49-F238E27FC236}">
                <a16:creationId xmlns:a16="http://schemas.microsoft.com/office/drawing/2014/main" id="{6137D52D-018F-4149-B033-769C955024EB}"/>
              </a:ext>
            </a:extLst>
          </p:cNvPr>
          <p:cNvPicPr>
            <a:picLocks noChangeAspect="1"/>
          </p:cNvPicPr>
          <p:nvPr/>
        </p:nvPicPr>
        <p:blipFill>
          <a:blip r:embed="rId4"/>
          <a:stretch>
            <a:fillRect/>
          </a:stretch>
        </p:blipFill>
        <p:spPr>
          <a:xfrm>
            <a:off x="62753" y="998937"/>
            <a:ext cx="4717397" cy="2232605"/>
          </a:xfrm>
          <a:prstGeom prst="rect">
            <a:avLst/>
          </a:prstGeom>
        </p:spPr>
      </p:pic>
      <p:sp>
        <p:nvSpPr>
          <p:cNvPr id="7" name="Obdĺžnik 6">
            <a:extLst>
              <a:ext uri="{FF2B5EF4-FFF2-40B4-BE49-F238E27FC236}">
                <a16:creationId xmlns:a16="http://schemas.microsoft.com/office/drawing/2014/main" id="{462EE912-6EBD-4FC0-9ECE-84F0F002E7DB}"/>
              </a:ext>
            </a:extLst>
          </p:cNvPr>
          <p:cNvSpPr/>
          <p:nvPr/>
        </p:nvSpPr>
        <p:spPr>
          <a:xfrm>
            <a:off x="0" y="3385135"/>
            <a:ext cx="5633338" cy="1477328"/>
          </a:xfrm>
          <a:prstGeom prst="rect">
            <a:avLst/>
          </a:prstGeom>
        </p:spPr>
        <p:txBody>
          <a:bodyPr wrap="square">
            <a:spAutoFit/>
          </a:bodyPr>
          <a:lstStyle/>
          <a:p>
            <a:r>
              <a:rPr lang="en-US" dirty="0">
                <a:solidFill>
                  <a:srgbClr val="242021"/>
                </a:solidFill>
                <a:latin typeface="Lato-Regular"/>
              </a:rPr>
              <a:t>wild-caught founder (WCF) iguanas in captivity, captive-born </a:t>
            </a:r>
            <a:r>
              <a:rPr lang="en-US" dirty="0" err="1">
                <a:solidFill>
                  <a:srgbClr val="242021"/>
                </a:solidFill>
                <a:latin typeface="Lato-Regular"/>
              </a:rPr>
              <a:t>headstart</a:t>
            </a:r>
            <a:r>
              <a:rPr lang="en-US" dirty="0">
                <a:solidFill>
                  <a:srgbClr val="242021"/>
                </a:solidFill>
                <a:latin typeface="Lato-Regular"/>
              </a:rPr>
              <a:t> individuals (CB2017) in captivity, </a:t>
            </a:r>
            <a:r>
              <a:rPr lang="en-US" dirty="0" err="1">
                <a:solidFill>
                  <a:srgbClr val="242021"/>
                </a:solidFill>
                <a:latin typeface="Lato-Regular"/>
              </a:rPr>
              <a:t>captiveborn</a:t>
            </a:r>
            <a:r>
              <a:rPr lang="en-US" dirty="0">
                <a:solidFill>
                  <a:srgbClr val="242021"/>
                </a:solidFill>
                <a:latin typeface="Lato-Regular"/>
              </a:rPr>
              <a:t> individuals released onto </a:t>
            </a:r>
            <a:r>
              <a:rPr lang="en-US" dirty="0" err="1">
                <a:solidFill>
                  <a:srgbClr val="242021"/>
                </a:solidFill>
                <a:latin typeface="Lato-Regular"/>
              </a:rPr>
              <a:t>Monuriki</a:t>
            </a:r>
            <a:r>
              <a:rPr lang="en-US" dirty="0">
                <a:solidFill>
                  <a:srgbClr val="242021"/>
                </a:solidFill>
                <a:latin typeface="Lato-Regular"/>
              </a:rPr>
              <a:t> in 2015 (CB2015), and fully wild individuals on </a:t>
            </a:r>
            <a:r>
              <a:rPr lang="en-US" dirty="0" err="1">
                <a:solidFill>
                  <a:srgbClr val="242021"/>
                </a:solidFill>
                <a:latin typeface="Lato-Regular"/>
              </a:rPr>
              <a:t>Monuriki</a:t>
            </a:r>
            <a:r>
              <a:rPr lang="en-US" dirty="0">
                <a:solidFill>
                  <a:srgbClr val="242021"/>
                </a:solidFill>
                <a:latin typeface="Lato-Regular"/>
              </a:rPr>
              <a:t> Island (Wild).</a:t>
            </a:r>
            <a:r>
              <a:rPr lang="en-US" dirty="0"/>
              <a:t> </a:t>
            </a:r>
            <a:endParaRPr lang="sk-SK" dirty="0"/>
          </a:p>
        </p:txBody>
      </p:sp>
      <p:pic>
        <p:nvPicPr>
          <p:cNvPr id="8" name="Obrázok 7">
            <a:extLst>
              <a:ext uri="{FF2B5EF4-FFF2-40B4-BE49-F238E27FC236}">
                <a16:creationId xmlns:a16="http://schemas.microsoft.com/office/drawing/2014/main" id="{79CEB8E4-C3FE-4414-B99A-D8160D3441DA}"/>
              </a:ext>
            </a:extLst>
          </p:cNvPr>
          <p:cNvPicPr>
            <a:picLocks noChangeAspect="1"/>
          </p:cNvPicPr>
          <p:nvPr/>
        </p:nvPicPr>
        <p:blipFill>
          <a:blip r:embed="rId5"/>
          <a:stretch>
            <a:fillRect/>
          </a:stretch>
        </p:blipFill>
        <p:spPr>
          <a:xfrm>
            <a:off x="1434352" y="4911120"/>
            <a:ext cx="3657601" cy="1895885"/>
          </a:xfrm>
          <a:prstGeom prst="rect">
            <a:avLst/>
          </a:prstGeom>
        </p:spPr>
      </p:pic>
    </p:spTree>
    <p:extLst>
      <p:ext uri="{BB962C8B-B14F-4D97-AF65-F5344CB8AC3E}">
        <p14:creationId xmlns:p14="http://schemas.microsoft.com/office/powerpoint/2010/main" val="92387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0"/>
            <a:ext cx="9475694" cy="858837"/>
          </a:xfrm>
        </p:spPr>
        <p:txBody>
          <a:bodyPr>
            <a:normAutofit fontScale="90000"/>
          </a:bodyPr>
          <a:lstStyle/>
          <a:p>
            <a:r>
              <a:rPr lang="sk-SK" dirty="0"/>
              <a:t>Aktuálne problémy v biológii 2</a:t>
            </a:r>
          </a:p>
        </p:txBody>
      </p:sp>
      <p:sp>
        <p:nvSpPr>
          <p:cNvPr id="3" name="Podnadpis 2">
            <a:extLst>
              <a:ext uri="{FF2B5EF4-FFF2-40B4-BE49-F238E27FC236}">
                <a16:creationId xmlns:a16="http://schemas.microsoft.com/office/drawing/2014/main" id="{09A1E3C4-CCD0-4BDC-8740-E6E67FF87F11}"/>
              </a:ext>
            </a:extLst>
          </p:cNvPr>
          <p:cNvSpPr>
            <a:spLocks noGrp="1"/>
          </p:cNvSpPr>
          <p:nvPr>
            <p:ph type="subTitle" idx="1"/>
          </p:nvPr>
        </p:nvSpPr>
        <p:spPr>
          <a:xfrm>
            <a:off x="6350656" y="3195917"/>
            <a:ext cx="5375181" cy="3255962"/>
          </a:xfrm>
        </p:spPr>
        <p:txBody>
          <a:bodyPr>
            <a:normAutofit fontScale="92500" lnSpcReduction="20000"/>
          </a:bodyPr>
          <a:lstStyle/>
          <a:p>
            <a:r>
              <a:rPr lang="en-US" dirty="0"/>
              <a:t>Microbial ecology</a:t>
            </a:r>
            <a:endParaRPr lang="sk-SK" dirty="0"/>
          </a:p>
          <a:p>
            <a:br>
              <a:rPr lang="en-US" dirty="0"/>
            </a:br>
            <a:r>
              <a:rPr lang="en-US" b="1" dirty="0"/>
              <a:t>Six Key Topics in Microbiology</a:t>
            </a:r>
          </a:p>
          <a:p>
            <a:r>
              <a:rPr lang="sk-SK" dirty="0" err="1"/>
              <a:t>Antimicrobial</a:t>
            </a:r>
            <a:r>
              <a:rPr lang="sk-SK" dirty="0"/>
              <a:t> </a:t>
            </a:r>
            <a:r>
              <a:rPr lang="sk-SK" dirty="0" err="1"/>
              <a:t>Resistance</a:t>
            </a:r>
            <a:endParaRPr lang="sk-SK" dirty="0"/>
          </a:p>
          <a:p>
            <a:r>
              <a:rPr lang="sk-SK" dirty="0" err="1"/>
              <a:t>Environmental</a:t>
            </a:r>
            <a:r>
              <a:rPr lang="sk-SK" dirty="0"/>
              <a:t> </a:t>
            </a:r>
            <a:r>
              <a:rPr lang="sk-SK" dirty="0" err="1"/>
              <a:t>Microbiology</a:t>
            </a:r>
            <a:endParaRPr lang="sk-SK" dirty="0"/>
          </a:p>
          <a:p>
            <a:r>
              <a:rPr lang="sk-SK" dirty="0" err="1"/>
              <a:t>Pathogenicity</a:t>
            </a:r>
            <a:r>
              <a:rPr lang="sk-SK" dirty="0"/>
              <a:t> and </a:t>
            </a:r>
            <a:r>
              <a:rPr lang="sk-SK" dirty="0" err="1"/>
              <a:t>Virulence</a:t>
            </a:r>
            <a:endParaRPr lang="sk-SK" dirty="0"/>
          </a:p>
          <a:p>
            <a:r>
              <a:rPr lang="sk-SK" dirty="0" err="1"/>
              <a:t>Biotechnology</a:t>
            </a:r>
            <a:r>
              <a:rPr lang="sk-SK" dirty="0"/>
              <a:t> and </a:t>
            </a:r>
            <a:r>
              <a:rPr lang="sk-SK" dirty="0" err="1"/>
              <a:t>Synthetic</a:t>
            </a:r>
            <a:r>
              <a:rPr lang="sk-SK" dirty="0"/>
              <a:t> </a:t>
            </a:r>
            <a:r>
              <a:rPr lang="sk-SK" dirty="0" err="1"/>
              <a:t>Biology</a:t>
            </a:r>
            <a:endParaRPr lang="sk-SK" dirty="0"/>
          </a:p>
          <a:p>
            <a:r>
              <a:rPr lang="sk-SK" dirty="0" err="1"/>
              <a:t>Microbiomes</a:t>
            </a:r>
            <a:endParaRPr lang="sk-SK" dirty="0"/>
          </a:p>
          <a:p>
            <a:r>
              <a:rPr lang="sk-SK" dirty="0" err="1"/>
              <a:t>Food</a:t>
            </a:r>
            <a:r>
              <a:rPr lang="sk-SK" dirty="0"/>
              <a:t> </a:t>
            </a:r>
            <a:r>
              <a:rPr lang="sk-SK" dirty="0" err="1"/>
              <a:t>Microbiology</a:t>
            </a:r>
            <a:endParaRPr lang="sk-SK" dirty="0"/>
          </a:p>
        </p:txBody>
      </p:sp>
      <p:grpSp>
        <p:nvGrpSpPr>
          <p:cNvPr id="14" name="Skupina 13">
            <a:extLst>
              <a:ext uri="{FF2B5EF4-FFF2-40B4-BE49-F238E27FC236}">
                <a16:creationId xmlns:a16="http://schemas.microsoft.com/office/drawing/2014/main" id="{90C1489B-6F93-44F4-BCA8-9B9B406A123A}"/>
              </a:ext>
            </a:extLst>
          </p:cNvPr>
          <p:cNvGrpSpPr/>
          <p:nvPr/>
        </p:nvGrpSpPr>
        <p:grpSpPr>
          <a:xfrm>
            <a:off x="6217920" y="1158901"/>
            <a:ext cx="5663364" cy="1372725"/>
            <a:chOff x="4966448" y="1436127"/>
            <a:chExt cx="6651812" cy="1819835"/>
          </a:xfrm>
        </p:grpSpPr>
        <p:sp>
          <p:nvSpPr>
            <p:cNvPr id="9" name="Obdĺžnik 8">
              <a:extLst>
                <a:ext uri="{FF2B5EF4-FFF2-40B4-BE49-F238E27FC236}">
                  <a16:creationId xmlns:a16="http://schemas.microsoft.com/office/drawing/2014/main" id="{31F0A2B3-50CA-446C-8B10-283CD6811DB0}"/>
                </a:ext>
              </a:extLst>
            </p:cNvPr>
            <p:cNvSpPr/>
            <p:nvPr/>
          </p:nvSpPr>
          <p:spPr>
            <a:xfrm>
              <a:off x="4966448" y="1436127"/>
              <a:ext cx="6651812" cy="181983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Obrázok 7">
              <a:extLst>
                <a:ext uri="{FF2B5EF4-FFF2-40B4-BE49-F238E27FC236}">
                  <a16:creationId xmlns:a16="http://schemas.microsoft.com/office/drawing/2014/main" id="{FCEEA418-1C32-4B46-BACE-6BD6A2004DE5}"/>
                </a:ext>
              </a:extLst>
            </p:cNvPr>
            <p:cNvPicPr>
              <a:picLocks noChangeAspect="1"/>
            </p:cNvPicPr>
            <p:nvPr/>
          </p:nvPicPr>
          <p:blipFill>
            <a:blip r:embed="rId2"/>
            <a:stretch>
              <a:fillRect/>
            </a:stretch>
          </p:blipFill>
          <p:spPr>
            <a:xfrm>
              <a:off x="5151344" y="1722437"/>
              <a:ext cx="6341409" cy="1056902"/>
            </a:xfrm>
            <a:prstGeom prst="rect">
              <a:avLst/>
            </a:prstGeom>
          </p:spPr>
        </p:pic>
        <p:pic>
          <p:nvPicPr>
            <p:cNvPr id="13" name="Grafický objekt 12">
              <a:extLst>
                <a:ext uri="{FF2B5EF4-FFF2-40B4-BE49-F238E27FC236}">
                  <a16:creationId xmlns:a16="http://schemas.microsoft.com/office/drawing/2014/main" id="{783A1162-0A1C-4309-B4D8-DC8A5C77B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8654" y="2491721"/>
              <a:ext cx="1857375" cy="533400"/>
            </a:xfrm>
            <a:prstGeom prst="rect">
              <a:avLst/>
            </a:prstGeom>
          </p:spPr>
        </p:pic>
      </p:grpSp>
      <p:sp>
        <p:nvSpPr>
          <p:cNvPr id="15" name="Obdĺžnik 14">
            <a:extLst>
              <a:ext uri="{FF2B5EF4-FFF2-40B4-BE49-F238E27FC236}">
                <a16:creationId xmlns:a16="http://schemas.microsoft.com/office/drawing/2014/main" id="{EAD7DEE9-BC8C-49A1-A1A9-50F2970E1AC9}"/>
              </a:ext>
            </a:extLst>
          </p:cNvPr>
          <p:cNvSpPr/>
          <p:nvPr/>
        </p:nvSpPr>
        <p:spPr>
          <a:xfrm>
            <a:off x="0" y="4015603"/>
            <a:ext cx="6096000" cy="1569660"/>
          </a:xfrm>
          <a:prstGeom prst="rect">
            <a:avLst/>
          </a:prstGeom>
        </p:spPr>
        <p:txBody>
          <a:bodyPr wrap="square">
            <a:spAutoFit/>
          </a:bodyPr>
          <a:lstStyle/>
          <a:p>
            <a:pPr algn="ctr"/>
            <a:r>
              <a:rPr lang="en-US" sz="2400" b="1" dirty="0"/>
              <a:t>Microbial ecology </a:t>
            </a:r>
            <a:r>
              <a:rPr lang="en-US" sz="2400" dirty="0"/>
              <a:t>provides insights into the ecological and evolutionary dynamics of microbial communities underpinning</a:t>
            </a:r>
          </a:p>
          <a:p>
            <a:pPr algn="ctr"/>
            <a:r>
              <a:rPr lang="en-US" sz="2400" dirty="0"/>
              <a:t>every ecosystem on Earth.</a:t>
            </a:r>
            <a:endParaRPr lang="sk-SK" sz="2400" dirty="0"/>
          </a:p>
        </p:txBody>
      </p:sp>
      <p:sp>
        <p:nvSpPr>
          <p:cNvPr id="16" name="Podnadpis 2">
            <a:extLst>
              <a:ext uri="{FF2B5EF4-FFF2-40B4-BE49-F238E27FC236}">
                <a16:creationId xmlns:a16="http://schemas.microsoft.com/office/drawing/2014/main" id="{B28B08FF-4CB1-4BE0-BE4F-0B5DEF4B90C5}"/>
              </a:ext>
            </a:extLst>
          </p:cNvPr>
          <p:cNvSpPr txBox="1">
            <a:spLocks/>
          </p:cNvSpPr>
          <p:nvPr/>
        </p:nvSpPr>
        <p:spPr>
          <a:xfrm>
            <a:off x="619120" y="1955149"/>
            <a:ext cx="4837301" cy="10587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a:t>Autotrofné a </a:t>
            </a:r>
            <a:r>
              <a:rPr lang="sk-SK" dirty="0" err="1"/>
              <a:t>heterotrofné</a:t>
            </a:r>
            <a:r>
              <a:rPr lang="sk-SK" dirty="0"/>
              <a:t> organizmy </a:t>
            </a:r>
          </a:p>
          <a:p>
            <a:r>
              <a:rPr lang="sk-SK" dirty="0"/>
              <a:t>– zhody, nezhody alebo náhody?</a:t>
            </a:r>
          </a:p>
        </p:txBody>
      </p:sp>
    </p:spTree>
    <p:extLst>
      <p:ext uri="{BB962C8B-B14F-4D97-AF65-F5344CB8AC3E}">
        <p14:creationId xmlns:p14="http://schemas.microsoft.com/office/powerpoint/2010/main" val="397204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ĺžnik 16">
            <a:extLst>
              <a:ext uri="{FF2B5EF4-FFF2-40B4-BE49-F238E27FC236}">
                <a16:creationId xmlns:a16="http://schemas.microsoft.com/office/drawing/2014/main" id="{89229867-178A-427A-9CE2-DD0C6916DE49}"/>
              </a:ext>
            </a:extLst>
          </p:cNvPr>
          <p:cNvSpPr/>
          <p:nvPr/>
        </p:nvSpPr>
        <p:spPr>
          <a:xfrm>
            <a:off x="0" y="135250"/>
            <a:ext cx="5369859" cy="707886"/>
          </a:xfrm>
          <a:prstGeom prst="rect">
            <a:avLst/>
          </a:prstGeom>
        </p:spPr>
        <p:txBody>
          <a:bodyPr wrap="square">
            <a:spAutoFit/>
          </a:bodyPr>
          <a:lstStyle/>
          <a:p>
            <a:r>
              <a:rPr lang="sk-SK" sz="2000" dirty="0">
                <a:solidFill>
                  <a:srgbClr val="00B050"/>
                </a:solidFill>
                <a:latin typeface="CaeciliaLTStd-Roman"/>
              </a:rPr>
              <a:t>8. </a:t>
            </a:r>
            <a:r>
              <a:rPr lang="en-US" sz="2000" dirty="0">
                <a:solidFill>
                  <a:srgbClr val="00B050"/>
                </a:solidFill>
                <a:latin typeface="CaeciliaLTStd-Roman"/>
              </a:rPr>
              <a:t>How can a ‘systems biology’ approach improve our understanding of host–microbe interactions?</a:t>
            </a:r>
            <a:r>
              <a:rPr lang="en-US" sz="2000" dirty="0">
                <a:solidFill>
                  <a:srgbClr val="00B050"/>
                </a:solidFill>
              </a:rPr>
              <a:t> </a:t>
            </a:r>
            <a:endParaRPr lang="sk-SK" sz="2000" dirty="0">
              <a:solidFill>
                <a:srgbClr val="00B050"/>
              </a:solidFill>
            </a:endParaRPr>
          </a:p>
        </p:txBody>
      </p:sp>
      <p:pic>
        <p:nvPicPr>
          <p:cNvPr id="3" name="Obrázok 2">
            <a:extLst>
              <a:ext uri="{FF2B5EF4-FFF2-40B4-BE49-F238E27FC236}">
                <a16:creationId xmlns:a16="http://schemas.microsoft.com/office/drawing/2014/main" id="{F8F14DF6-23F1-4867-8424-900873528B6A}"/>
              </a:ext>
            </a:extLst>
          </p:cNvPr>
          <p:cNvPicPr>
            <a:picLocks noChangeAspect="1"/>
          </p:cNvPicPr>
          <p:nvPr/>
        </p:nvPicPr>
        <p:blipFill>
          <a:blip r:embed="rId2"/>
          <a:stretch>
            <a:fillRect/>
          </a:stretch>
        </p:blipFill>
        <p:spPr>
          <a:xfrm>
            <a:off x="6760203" y="0"/>
            <a:ext cx="5431797" cy="1722846"/>
          </a:xfrm>
          <a:prstGeom prst="rect">
            <a:avLst/>
          </a:prstGeom>
        </p:spPr>
      </p:pic>
      <p:pic>
        <p:nvPicPr>
          <p:cNvPr id="4" name="Obrázok 3">
            <a:extLst>
              <a:ext uri="{FF2B5EF4-FFF2-40B4-BE49-F238E27FC236}">
                <a16:creationId xmlns:a16="http://schemas.microsoft.com/office/drawing/2014/main" id="{FE81544A-F477-4013-8B17-950204430830}"/>
              </a:ext>
            </a:extLst>
          </p:cNvPr>
          <p:cNvPicPr>
            <a:picLocks noChangeAspect="1"/>
          </p:cNvPicPr>
          <p:nvPr/>
        </p:nvPicPr>
        <p:blipFill>
          <a:blip r:embed="rId3"/>
          <a:stretch>
            <a:fillRect/>
          </a:stretch>
        </p:blipFill>
        <p:spPr>
          <a:xfrm>
            <a:off x="0" y="920080"/>
            <a:ext cx="4360157" cy="4722954"/>
          </a:xfrm>
          <a:prstGeom prst="rect">
            <a:avLst/>
          </a:prstGeom>
        </p:spPr>
      </p:pic>
      <p:sp>
        <p:nvSpPr>
          <p:cNvPr id="5" name="Obdĺžnik 4">
            <a:extLst>
              <a:ext uri="{FF2B5EF4-FFF2-40B4-BE49-F238E27FC236}">
                <a16:creationId xmlns:a16="http://schemas.microsoft.com/office/drawing/2014/main" id="{DA3F6C4A-5CC8-49CF-88CF-CAC7C5A16894}"/>
              </a:ext>
            </a:extLst>
          </p:cNvPr>
          <p:cNvSpPr/>
          <p:nvPr/>
        </p:nvSpPr>
        <p:spPr>
          <a:xfrm>
            <a:off x="0" y="5673811"/>
            <a:ext cx="4360157" cy="1200329"/>
          </a:xfrm>
          <a:prstGeom prst="rect">
            <a:avLst/>
          </a:prstGeom>
        </p:spPr>
        <p:txBody>
          <a:bodyPr wrap="square">
            <a:spAutoFit/>
          </a:bodyPr>
          <a:lstStyle/>
          <a:p>
            <a:r>
              <a:rPr lang="en-US" dirty="0" err="1">
                <a:solidFill>
                  <a:srgbClr val="242021"/>
                </a:solidFill>
                <a:latin typeface="DINNextLTPro-Light"/>
              </a:rPr>
              <a:t>Visualisations</a:t>
            </a:r>
            <a:r>
              <a:rPr lang="en-US" dirty="0">
                <a:solidFill>
                  <a:srgbClr val="242021"/>
                </a:solidFill>
                <a:latin typeface="DINNextLTPro-Light"/>
              </a:rPr>
              <a:t> of overlaps among </a:t>
            </a:r>
            <a:r>
              <a:rPr lang="en-US" i="1" dirty="0">
                <a:solidFill>
                  <a:srgbClr val="242021"/>
                </a:solidFill>
                <a:latin typeface="DINNextLTPro-LightItalic"/>
              </a:rPr>
              <a:t>host </a:t>
            </a:r>
            <a:r>
              <a:rPr lang="en-US" dirty="0">
                <a:solidFill>
                  <a:srgbClr val="242021"/>
                </a:solidFill>
                <a:latin typeface="DINNextLTPro-Light"/>
              </a:rPr>
              <a:t>genes upregulated (3686 genes) or downregulated (2628 genes) across five different time points </a:t>
            </a:r>
            <a:endParaRPr lang="sk-SK" dirty="0"/>
          </a:p>
        </p:txBody>
      </p:sp>
      <p:pic>
        <p:nvPicPr>
          <p:cNvPr id="6" name="Obrázok 5">
            <a:extLst>
              <a:ext uri="{FF2B5EF4-FFF2-40B4-BE49-F238E27FC236}">
                <a16:creationId xmlns:a16="http://schemas.microsoft.com/office/drawing/2014/main" id="{749346DF-E9D2-4DD7-98D2-5E57A5942A0D}"/>
              </a:ext>
            </a:extLst>
          </p:cNvPr>
          <p:cNvPicPr>
            <a:picLocks noChangeAspect="1"/>
          </p:cNvPicPr>
          <p:nvPr/>
        </p:nvPicPr>
        <p:blipFill>
          <a:blip r:embed="rId4"/>
          <a:stretch>
            <a:fillRect/>
          </a:stretch>
        </p:blipFill>
        <p:spPr>
          <a:xfrm>
            <a:off x="4507234" y="2750661"/>
            <a:ext cx="4505937" cy="3972089"/>
          </a:xfrm>
          <a:prstGeom prst="rect">
            <a:avLst/>
          </a:prstGeom>
        </p:spPr>
      </p:pic>
      <p:pic>
        <p:nvPicPr>
          <p:cNvPr id="7" name="Obrázok 6">
            <a:extLst>
              <a:ext uri="{FF2B5EF4-FFF2-40B4-BE49-F238E27FC236}">
                <a16:creationId xmlns:a16="http://schemas.microsoft.com/office/drawing/2014/main" id="{251CD725-B7AD-47CE-8185-622F0BABB53D}"/>
              </a:ext>
            </a:extLst>
          </p:cNvPr>
          <p:cNvPicPr>
            <a:picLocks noChangeAspect="1"/>
          </p:cNvPicPr>
          <p:nvPr/>
        </p:nvPicPr>
        <p:blipFill>
          <a:blip r:embed="rId5"/>
          <a:stretch>
            <a:fillRect/>
          </a:stretch>
        </p:blipFill>
        <p:spPr>
          <a:xfrm>
            <a:off x="9637059" y="2271251"/>
            <a:ext cx="2554941" cy="4586749"/>
          </a:xfrm>
          <a:prstGeom prst="rect">
            <a:avLst/>
          </a:prstGeom>
        </p:spPr>
      </p:pic>
      <p:sp>
        <p:nvSpPr>
          <p:cNvPr id="8" name="Obdĺžnik 7">
            <a:extLst>
              <a:ext uri="{FF2B5EF4-FFF2-40B4-BE49-F238E27FC236}">
                <a16:creationId xmlns:a16="http://schemas.microsoft.com/office/drawing/2014/main" id="{5804B400-E039-476F-B958-7E6A3C4EC828}"/>
              </a:ext>
            </a:extLst>
          </p:cNvPr>
          <p:cNvSpPr/>
          <p:nvPr/>
        </p:nvSpPr>
        <p:spPr>
          <a:xfrm>
            <a:off x="8650941" y="1606426"/>
            <a:ext cx="3541059" cy="646331"/>
          </a:xfrm>
          <a:prstGeom prst="rect">
            <a:avLst/>
          </a:prstGeom>
        </p:spPr>
        <p:txBody>
          <a:bodyPr wrap="square">
            <a:spAutoFit/>
          </a:bodyPr>
          <a:lstStyle/>
          <a:p>
            <a:r>
              <a:rPr lang="en-US" dirty="0">
                <a:solidFill>
                  <a:srgbClr val="242021"/>
                </a:solidFill>
                <a:latin typeface="DINNextLTPro-Light"/>
              </a:rPr>
              <a:t>Inter- and Intra-species correlations among pathogen and host genes</a:t>
            </a:r>
            <a:r>
              <a:rPr lang="en-US" dirty="0"/>
              <a:t> </a:t>
            </a:r>
            <a:endParaRPr lang="sk-SK" dirty="0"/>
          </a:p>
        </p:txBody>
      </p:sp>
      <p:sp>
        <p:nvSpPr>
          <p:cNvPr id="9" name="Obdĺžnik 8">
            <a:extLst>
              <a:ext uri="{FF2B5EF4-FFF2-40B4-BE49-F238E27FC236}">
                <a16:creationId xmlns:a16="http://schemas.microsoft.com/office/drawing/2014/main" id="{FCB35778-72C1-466E-B98E-45BF9D8DC37B}"/>
              </a:ext>
            </a:extLst>
          </p:cNvPr>
          <p:cNvSpPr/>
          <p:nvPr/>
        </p:nvSpPr>
        <p:spPr>
          <a:xfrm>
            <a:off x="4708125" y="2317043"/>
            <a:ext cx="4580965" cy="369332"/>
          </a:xfrm>
          <a:prstGeom prst="rect">
            <a:avLst/>
          </a:prstGeom>
        </p:spPr>
        <p:txBody>
          <a:bodyPr wrap="square">
            <a:spAutoFit/>
          </a:bodyPr>
          <a:lstStyle/>
          <a:p>
            <a:r>
              <a:rPr lang="en-US" dirty="0">
                <a:solidFill>
                  <a:srgbClr val="242021"/>
                </a:solidFill>
                <a:latin typeface="DINNextLTPro-Light"/>
              </a:rPr>
              <a:t>Correlation analysis </a:t>
            </a:r>
            <a:r>
              <a:rPr lang="sk-SK" dirty="0" err="1">
                <a:solidFill>
                  <a:srgbClr val="242021"/>
                </a:solidFill>
                <a:latin typeface="DINNextLTPro-Light"/>
              </a:rPr>
              <a:t>showing</a:t>
            </a:r>
            <a:r>
              <a:rPr lang="sk-SK" dirty="0">
                <a:solidFill>
                  <a:srgbClr val="242021"/>
                </a:solidFill>
                <a:latin typeface="DINNextLTPro-Light"/>
              </a:rPr>
              <a:t> </a:t>
            </a:r>
            <a:r>
              <a:rPr lang="en-US" dirty="0">
                <a:solidFill>
                  <a:srgbClr val="242021"/>
                </a:solidFill>
                <a:latin typeface="DINNextLTPro-Light"/>
              </a:rPr>
              <a:t>hub genes</a:t>
            </a:r>
            <a:r>
              <a:rPr lang="en-US" dirty="0"/>
              <a:t> </a:t>
            </a:r>
            <a:endParaRPr lang="sk-SK" dirty="0"/>
          </a:p>
        </p:txBody>
      </p:sp>
    </p:spTree>
    <p:extLst>
      <p:ext uri="{BB962C8B-B14F-4D97-AF65-F5344CB8AC3E}">
        <p14:creationId xmlns:p14="http://schemas.microsoft.com/office/powerpoint/2010/main" val="2381663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542365" y="1859613"/>
            <a:ext cx="10027023" cy="873760"/>
          </a:xfrm>
        </p:spPr>
        <p:txBody>
          <a:bodyPr>
            <a:normAutofit fontScale="90000"/>
          </a:bodyPr>
          <a:lstStyle/>
          <a:p>
            <a:r>
              <a:rPr lang="sk-SK" dirty="0"/>
              <a:t>Aktuálne problémy v biológii 2</a:t>
            </a:r>
          </a:p>
        </p:txBody>
      </p:sp>
      <p:sp>
        <p:nvSpPr>
          <p:cNvPr id="6" name="TextBox 3">
            <a:extLst>
              <a:ext uri="{FF2B5EF4-FFF2-40B4-BE49-F238E27FC236}">
                <a16:creationId xmlns:a16="http://schemas.microsoft.com/office/drawing/2014/main" id="{E7D8CC55-A54C-4411-B0F5-D2F0AB71D9FF}"/>
              </a:ext>
            </a:extLst>
          </p:cNvPr>
          <p:cNvSpPr txBox="1"/>
          <p:nvPr/>
        </p:nvSpPr>
        <p:spPr>
          <a:xfrm>
            <a:off x="8314125" y="175076"/>
            <a:ext cx="2430570" cy="1569660"/>
          </a:xfrm>
          <a:prstGeom prst="rect">
            <a:avLst/>
          </a:prstGeom>
          <a:noFill/>
        </p:spPr>
        <p:txBody>
          <a:bodyPr wrap="square" rtlCol="0">
            <a:spAutoFit/>
          </a:bodyPr>
          <a:lstStyle/>
          <a:p>
            <a:r>
              <a:rPr lang="sk-SK" sz="2400" dirty="0"/>
              <a:t>laboratórium </a:t>
            </a:r>
          </a:p>
          <a:p>
            <a:r>
              <a:rPr lang="sk-SK" sz="2400" b="1" dirty="0"/>
              <a:t>M</a:t>
            </a:r>
            <a:r>
              <a:rPr lang="sk-SK" sz="2400" dirty="0"/>
              <a:t>olekulárnej </a:t>
            </a:r>
          </a:p>
          <a:p>
            <a:r>
              <a:rPr lang="sk-SK" sz="2400" b="1" dirty="0"/>
              <a:t>E</a:t>
            </a:r>
            <a:r>
              <a:rPr lang="sk-SK" sz="2400" dirty="0"/>
              <a:t>kológie a </a:t>
            </a:r>
          </a:p>
          <a:p>
            <a:r>
              <a:rPr lang="sk-SK" sz="2400" b="1" dirty="0"/>
              <a:t>M</a:t>
            </a:r>
            <a:r>
              <a:rPr lang="sk-SK" sz="2400" dirty="0"/>
              <a:t>ykológie</a:t>
            </a:r>
          </a:p>
        </p:txBody>
      </p:sp>
      <p:pic>
        <p:nvPicPr>
          <p:cNvPr id="3" name="Obrázok 2">
            <a:extLst>
              <a:ext uri="{FF2B5EF4-FFF2-40B4-BE49-F238E27FC236}">
                <a16:creationId xmlns:a16="http://schemas.microsoft.com/office/drawing/2014/main" id="{68B02002-0C89-4710-BE38-14BC15A5205B}"/>
              </a:ext>
            </a:extLst>
          </p:cNvPr>
          <p:cNvPicPr>
            <a:picLocks noChangeAspect="1"/>
          </p:cNvPicPr>
          <p:nvPr/>
        </p:nvPicPr>
        <p:blipFill rotWithShape="1">
          <a:blip r:embed="rId2"/>
          <a:srcRect l="17942" t="12721" r="18161" b="28044"/>
          <a:stretch/>
        </p:blipFill>
        <p:spPr>
          <a:xfrm>
            <a:off x="4155139" y="2713351"/>
            <a:ext cx="7790330" cy="3881717"/>
          </a:xfrm>
          <a:prstGeom prst="rect">
            <a:avLst/>
          </a:prstGeom>
        </p:spPr>
      </p:pic>
      <p:pic>
        <p:nvPicPr>
          <p:cNvPr id="9" name="Obrázok 8">
            <a:extLst>
              <a:ext uri="{FF2B5EF4-FFF2-40B4-BE49-F238E27FC236}">
                <a16:creationId xmlns:a16="http://schemas.microsoft.com/office/drawing/2014/main" id="{9BF78D30-75BD-461C-809B-62852EB8E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198" y="310443"/>
            <a:ext cx="6419088" cy="1414272"/>
          </a:xfrm>
          <a:prstGeom prst="rect">
            <a:avLst/>
          </a:prstGeom>
        </p:spPr>
      </p:pic>
      <p:sp>
        <p:nvSpPr>
          <p:cNvPr id="10" name="Obdĺžnik 9">
            <a:extLst>
              <a:ext uri="{FF2B5EF4-FFF2-40B4-BE49-F238E27FC236}">
                <a16:creationId xmlns:a16="http://schemas.microsoft.com/office/drawing/2014/main" id="{B59E9473-F397-4894-A54D-1034F02CDD0D}"/>
              </a:ext>
            </a:extLst>
          </p:cNvPr>
          <p:cNvSpPr/>
          <p:nvPr/>
        </p:nvSpPr>
        <p:spPr>
          <a:xfrm>
            <a:off x="542365" y="2849479"/>
            <a:ext cx="6046720" cy="369332"/>
          </a:xfrm>
          <a:prstGeom prst="rect">
            <a:avLst/>
          </a:prstGeom>
        </p:spPr>
        <p:txBody>
          <a:bodyPr wrap="none">
            <a:spAutoFit/>
          </a:bodyPr>
          <a:lstStyle/>
          <a:p>
            <a:r>
              <a:rPr lang="sk-SK" dirty="0"/>
              <a:t>https://ibot.sav.sk/mem/mem-education/mem-presentations/</a:t>
            </a:r>
          </a:p>
        </p:txBody>
      </p:sp>
    </p:spTree>
    <p:extLst>
      <p:ext uri="{BB962C8B-B14F-4D97-AF65-F5344CB8AC3E}">
        <p14:creationId xmlns:p14="http://schemas.microsoft.com/office/powerpoint/2010/main" val="331076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0"/>
            <a:ext cx="9475694" cy="858837"/>
          </a:xfrm>
        </p:spPr>
        <p:txBody>
          <a:bodyPr>
            <a:normAutofit fontScale="90000"/>
          </a:bodyPr>
          <a:lstStyle/>
          <a:p>
            <a:r>
              <a:rPr lang="sk-SK" dirty="0"/>
              <a:t>Aktuálne problémy v biológii 2</a:t>
            </a:r>
          </a:p>
        </p:txBody>
      </p:sp>
      <p:sp>
        <p:nvSpPr>
          <p:cNvPr id="16" name="Podnadpis 2">
            <a:extLst>
              <a:ext uri="{FF2B5EF4-FFF2-40B4-BE49-F238E27FC236}">
                <a16:creationId xmlns:a16="http://schemas.microsoft.com/office/drawing/2014/main" id="{B28B08FF-4CB1-4BE0-BE4F-0B5DEF4B90C5}"/>
              </a:ext>
            </a:extLst>
          </p:cNvPr>
          <p:cNvSpPr txBox="1">
            <a:spLocks/>
          </p:cNvSpPr>
          <p:nvPr/>
        </p:nvSpPr>
        <p:spPr>
          <a:xfrm>
            <a:off x="301627" y="914363"/>
            <a:ext cx="4837301" cy="10587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k-SK" dirty="0"/>
              <a:t>Autotrofné a </a:t>
            </a:r>
            <a:r>
              <a:rPr lang="sk-SK" dirty="0" err="1"/>
              <a:t>heterotrofné</a:t>
            </a:r>
            <a:r>
              <a:rPr lang="sk-SK" dirty="0"/>
              <a:t> organizmy </a:t>
            </a:r>
          </a:p>
          <a:p>
            <a:r>
              <a:rPr lang="sk-SK" dirty="0"/>
              <a:t>– zhody, nezhody alebo náhody?</a:t>
            </a:r>
          </a:p>
        </p:txBody>
      </p:sp>
      <p:pic>
        <p:nvPicPr>
          <p:cNvPr id="7" name="Obrázok 6">
            <a:extLst>
              <a:ext uri="{FF2B5EF4-FFF2-40B4-BE49-F238E27FC236}">
                <a16:creationId xmlns:a16="http://schemas.microsoft.com/office/drawing/2014/main" id="{D510ED5C-C885-40FB-BE8B-A81A5DB791AE}"/>
              </a:ext>
            </a:extLst>
          </p:cNvPr>
          <p:cNvPicPr>
            <a:picLocks noChangeAspect="1"/>
          </p:cNvPicPr>
          <p:nvPr/>
        </p:nvPicPr>
        <p:blipFill>
          <a:blip r:embed="rId2"/>
          <a:stretch>
            <a:fillRect/>
          </a:stretch>
        </p:blipFill>
        <p:spPr>
          <a:xfrm>
            <a:off x="5944077" y="1782022"/>
            <a:ext cx="6019228" cy="1483577"/>
          </a:xfrm>
          <a:prstGeom prst="rect">
            <a:avLst/>
          </a:prstGeom>
        </p:spPr>
      </p:pic>
      <p:pic>
        <p:nvPicPr>
          <p:cNvPr id="10" name="Obrázok 9">
            <a:extLst>
              <a:ext uri="{FF2B5EF4-FFF2-40B4-BE49-F238E27FC236}">
                <a16:creationId xmlns:a16="http://schemas.microsoft.com/office/drawing/2014/main" id="{CCA1653D-52E0-4588-A870-4F99DECF3C5C}"/>
              </a:ext>
            </a:extLst>
          </p:cNvPr>
          <p:cNvPicPr>
            <a:picLocks noChangeAspect="1"/>
          </p:cNvPicPr>
          <p:nvPr/>
        </p:nvPicPr>
        <p:blipFill>
          <a:blip r:embed="rId3"/>
          <a:stretch>
            <a:fillRect/>
          </a:stretch>
        </p:blipFill>
        <p:spPr>
          <a:xfrm>
            <a:off x="301627" y="1856555"/>
            <a:ext cx="4593145" cy="1504787"/>
          </a:xfrm>
          <a:prstGeom prst="rect">
            <a:avLst/>
          </a:prstGeom>
        </p:spPr>
      </p:pic>
      <p:pic>
        <p:nvPicPr>
          <p:cNvPr id="11" name="Obrázok 10">
            <a:extLst>
              <a:ext uri="{FF2B5EF4-FFF2-40B4-BE49-F238E27FC236}">
                <a16:creationId xmlns:a16="http://schemas.microsoft.com/office/drawing/2014/main" id="{E59F123B-0FA3-4FE8-BC52-7FE0CDFE6558}"/>
              </a:ext>
            </a:extLst>
          </p:cNvPr>
          <p:cNvPicPr>
            <a:picLocks noChangeAspect="1"/>
          </p:cNvPicPr>
          <p:nvPr/>
        </p:nvPicPr>
        <p:blipFill>
          <a:blip r:embed="rId4"/>
          <a:stretch>
            <a:fillRect/>
          </a:stretch>
        </p:blipFill>
        <p:spPr>
          <a:xfrm>
            <a:off x="8892728" y="678696"/>
            <a:ext cx="3238309" cy="1358001"/>
          </a:xfrm>
          <a:prstGeom prst="rect">
            <a:avLst/>
          </a:prstGeom>
        </p:spPr>
      </p:pic>
      <p:sp>
        <p:nvSpPr>
          <p:cNvPr id="8" name="Podnadpis 2">
            <a:extLst>
              <a:ext uri="{FF2B5EF4-FFF2-40B4-BE49-F238E27FC236}">
                <a16:creationId xmlns:a16="http://schemas.microsoft.com/office/drawing/2014/main" id="{333629F1-8385-4F1C-80F7-D1E057480E07}"/>
              </a:ext>
            </a:extLst>
          </p:cNvPr>
          <p:cNvSpPr>
            <a:spLocks noGrp="1"/>
          </p:cNvSpPr>
          <p:nvPr>
            <p:ph type="subTitle" idx="1"/>
          </p:nvPr>
        </p:nvSpPr>
        <p:spPr>
          <a:xfrm>
            <a:off x="0" y="3429000"/>
            <a:ext cx="5375181" cy="3255962"/>
          </a:xfrm>
        </p:spPr>
        <p:txBody>
          <a:bodyPr>
            <a:normAutofit fontScale="92500" lnSpcReduction="10000"/>
          </a:bodyPr>
          <a:lstStyle/>
          <a:p>
            <a:br>
              <a:rPr lang="en-US" dirty="0"/>
            </a:br>
            <a:r>
              <a:rPr lang="en-US" b="1" dirty="0"/>
              <a:t>Six Key Topics in Microbiology</a:t>
            </a:r>
          </a:p>
          <a:p>
            <a:r>
              <a:rPr lang="sk-SK" dirty="0" err="1"/>
              <a:t>Antimicrobial</a:t>
            </a:r>
            <a:r>
              <a:rPr lang="sk-SK" dirty="0"/>
              <a:t> </a:t>
            </a:r>
            <a:r>
              <a:rPr lang="sk-SK" dirty="0" err="1"/>
              <a:t>Resistance</a:t>
            </a:r>
            <a:endParaRPr lang="sk-SK" dirty="0"/>
          </a:p>
          <a:p>
            <a:r>
              <a:rPr lang="sk-SK" dirty="0" err="1"/>
              <a:t>Environmental</a:t>
            </a:r>
            <a:r>
              <a:rPr lang="sk-SK" dirty="0"/>
              <a:t> </a:t>
            </a:r>
            <a:r>
              <a:rPr lang="sk-SK" dirty="0" err="1"/>
              <a:t>Microbiology</a:t>
            </a:r>
            <a:endParaRPr lang="sk-SK" dirty="0"/>
          </a:p>
          <a:p>
            <a:r>
              <a:rPr lang="sk-SK" dirty="0" err="1"/>
              <a:t>Pathogenicity</a:t>
            </a:r>
            <a:r>
              <a:rPr lang="sk-SK" dirty="0"/>
              <a:t> and </a:t>
            </a:r>
            <a:r>
              <a:rPr lang="sk-SK" dirty="0" err="1"/>
              <a:t>Virulence</a:t>
            </a:r>
            <a:endParaRPr lang="sk-SK" dirty="0"/>
          </a:p>
          <a:p>
            <a:r>
              <a:rPr lang="sk-SK" dirty="0" err="1"/>
              <a:t>Biotechnology</a:t>
            </a:r>
            <a:r>
              <a:rPr lang="sk-SK" dirty="0"/>
              <a:t> and </a:t>
            </a:r>
            <a:r>
              <a:rPr lang="sk-SK" dirty="0" err="1"/>
              <a:t>Synthetic</a:t>
            </a:r>
            <a:r>
              <a:rPr lang="sk-SK" dirty="0"/>
              <a:t> </a:t>
            </a:r>
            <a:r>
              <a:rPr lang="sk-SK" dirty="0" err="1"/>
              <a:t>Biology</a:t>
            </a:r>
            <a:endParaRPr lang="sk-SK" dirty="0"/>
          </a:p>
          <a:p>
            <a:r>
              <a:rPr lang="sk-SK" dirty="0" err="1"/>
              <a:t>Microbiomes</a:t>
            </a:r>
            <a:endParaRPr lang="sk-SK" dirty="0"/>
          </a:p>
          <a:p>
            <a:r>
              <a:rPr lang="sk-SK" dirty="0" err="1"/>
              <a:t>Food</a:t>
            </a:r>
            <a:r>
              <a:rPr lang="sk-SK" dirty="0"/>
              <a:t> </a:t>
            </a:r>
            <a:r>
              <a:rPr lang="sk-SK" dirty="0" err="1"/>
              <a:t>Microbiology</a:t>
            </a:r>
            <a:endParaRPr lang="sk-SK" dirty="0"/>
          </a:p>
        </p:txBody>
      </p:sp>
      <p:grpSp>
        <p:nvGrpSpPr>
          <p:cNvPr id="5" name="Skupina 4">
            <a:extLst>
              <a:ext uri="{FF2B5EF4-FFF2-40B4-BE49-F238E27FC236}">
                <a16:creationId xmlns:a16="http://schemas.microsoft.com/office/drawing/2014/main" id="{1F8510C8-DE6D-4820-AFC1-80B0E549099D}"/>
              </a:ext>
            </a:extLst>
          </p:cNvPr>
          <p:cNvGrpSpPr/>
          <p:nvPr/>
        </p:nvGrpSpPr>
        <p:grpSpPr>
          <a:xfrm>
            <a:off x="6096000" y="3875671"/>
            <a:ext cx="5375181" cy="2955220"/>
            <a:chOff x="393266" y="3588067"/>
            <a:chExt cx="4745662" cy="2516124"/>
          </a:xfrm>
        </p:grpSpPr>
        <p:pic>
          <p:nvPicPr>
            <p:cNvPr id="3" name="Obrázok 2">
              <a:extLst>
                <a:ext uri="{FF2B5EF4-FFF2-40B4-BE49-F238E27FC236}">
                  <a16:creationId xmlns:a16="http://schemas.microsoft.com/office/drawing/2014/main" id="{1763EFCD-77D5-4D5D-9F9A-7F1A50177C72}"/>
                </a:ext>
              </a:extLst>
            </p:cNvPr>
            <p:cNvPicPr>
              <a:picLocks noChangeAspect="1"/>
            </p:cNvPicPr>
            <p:nvPr/>
          </p:nvPicPr>
          <p:blipFill>
            <a:blip r:embed="rId5"/>
            <a:stretch>
              <a:fillRect/>
            </a:stretch>
          </p:blipFill>
          <p:spPr>
            <a:xfrm>
              <a:off x="585978" y="3588067"/>
              <a:ext cx="4552950" cy="1876425"/>
            </a:xfrm>
            <a:prstGeom prst="rect">
              <a:avLst/>
            </a:prstGeom>
          </p:spPr>
        </p:pic>
        <p:pic>
          <p:nvPicPr>
            <p:cNvPr id="4" name="Obrázok 3">
              <a:extLst>
                <a:ext uri="{FF2B5EF4-FFF2-40B4-BE49-F238E27FC236}">
                  <a16:creationId xmlns:a16="http://schemas.microsoft.com/office/drawing/2014/main" id="{C7FA3B1A-75D0-4F3F-A23C-D59BF44E3171}"/>
                </a:ext>
              </a:extLst>
            </p:cNvPr>
            <p:cNvPicPr>
              <a:picLocks noChangeAspect="1"/>
            </p:cNvPicPr>
            <p:nvPr/>
          </p:nvPicPr>
          <p:blipFill>
            <a:blip r:embed="rId6"/>
            <a:stretch>
              <a:fillRect/>
            </a:stretch>
          </p:blipFill>
          <p:spPr>
            <a:xfrm>
              <a:off x="393266" y="5161216"/>
              <a:ext cx="3543300" cy="942975"/>
            </a:xfrm>
            <a:prstGeom prst="rect">
              <a:avLst/>
            </a:prstGeom>
          </p:spPr>
        </p:pic>
      </p:grpSp>
      <p:cxnSp>
        <p:nvCxnSpPr>
          <p:cNvPr id="12" name="Rovná spojnica 11">
            <a:extLst>
              <a:ext uri="{FF2B5EF4-FFF2-40B4-BE49-F238E27FC236}">
                <a16:creationId xmlns:a16="http://schemas.microsoft.com/office/drawing/2014/main" id="{549A33A3-58CC-474D-B976-D83D0092980F}"/>
              </a:ext>
            </a:extLst>
          </p:cNvPr>
          <p:cNvCxnSpPr>
            <a:cxnSpLocks/>
          </p:cNvCxnSpPr>
          <p:nvPr/>
        </p:nvCxnSpPr>
        <p:spPr>
          <a:xfrm flipV="1">
            <a:off x="3881336" y="4918468"/>
            <a:ext cx="2354872" cy="1338190"/>
          </a:xfrm>
          <a:prstGeom prst="line">
            <a:avLst/>
          </a:prstGeom>
          <a:ln w="25400">
            <a:solidFill>
              <a:srgbClr val="00B0F0"/>
            </a:solidFill>
          </a:ln>
        </p:spPr>
        <p:style>
          <a:lnRef idx="1">
            <a:schemeClr val="dk1"/>
          </a:lnRef>
          <a:fillRef idx="0">
            <a:schemeClr val="dk1"/>
          </a:fillRef>
          <a:effectRef idx="0">
            <a:schemeClr val="dk1"/>
          </a:effectRef>
          <a:fontRef idx="minor">
            <a:schemeClr val="tx1"/>
          </a:fontRef>
        </p:style>
      </p:cxnSp>
      <p:cxnSp>
        <p:nvCxnSpPr>
          <p:cNvPr id="14" name="Rovná spojnica 13">
            <a:extLst>
              <a:ext uri="{FF2B5EF4-FFF2-40B4-BE49-F238E27FC236}">
                <a16:creationId xmlns:a16="http://schemas.microsoft.com/office/drawing/2014/main" id="{1EECB358-CBCD-4577-A004-B30D76E6E3D8}"/>
              </a:ext>
            </a:extLst>
          </p:cNvPr>
          <p:cNvCxnSpPr>
            <a:cxnSpLocks/>
          </p:cNvCxnSpPr>
          <p:nvPr/>
        </p:nvCxnSpPr>
        <p:spPr>
          <a:xfrm>
            <a:off x="4433349" y="4693451"/>
            <a:ext cx="1880927" cy="930109"/>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17" name="Rovná spojnica 16">
            <a:extLst>
              <a:ext uri="{FF2B5EF4-FFF2-40B4-BE49-F238E27FC236}">
                <a16:creationId xmlns:a16="http://schemas.microsoft.com/office/drawing/2014/main" id="{B7E05343-6EAA-4B99-8895-F9EBDAC6270A}"/>
              </a:ext>
            </a:extLst>
          </p:cNvPr>
          <p:cNvCxnSpPr>
            <a:cxnSpLocks/>
          </p:cNvCxnSpPr>
          <p:nvPr/>
        </p:nvCxnSpPr>
        <p:spPr>
          <a:xfrm flipV="1">
            <a:off x="4433349" y="4547522"/>
            <a:ext cx="1802859" cy="509459"/>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cxnSp>
        <p:nvCxnSpPr>
          <p:cNvPr id="22" name="Rovná spojnica 21">
            <a:extLst>
              <a:ext uri="{FF2B5EF4-FFF2-40B4-BE49-F238E27FC236}">
                <a16:creationId xmlns:a16="http://schemas.microsoft.com/office/drawing/2014/main" id="{55341E49-AE0A-49FF-BF5D-2F198AA59691}"/>
              </a:ext>
            </a:extLst>
          </p:cNvPr>
          <p:cNvCxnSpPr>
            <a:cxnSpLocks/>
          </p:cNvCxnSpPr>
          <p:nvPr/>
        </p:nvCxnSpPr>
        <p:spPr>
          <a:xfrm flipV="1">
            <a:off x="4212077" y="4150164"/>
            <a:ext cx="2063164" cy="108800"/>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cxnSp>
        <p:nvCxnSpPr>
          <p:cNvPr id="25" name="Rovná spojnica 24">
            <a:extLst>
              <a:ext uri="{FF2B5EF4-FFF2-40B4-BE49-F238E27FC236}">
                <a16:creationId xmlns:a16="http://schemas.microsoft.com/office/drawing/2014/main" id="{C168BE31-DFDE-4F82-A524-C0A557A9C6CD}"/>
              </a:ext>
            </a:extLst>
          </p:cNvPr>
          <p:cNvCxnSpPr>
            <a:cxnSpLocks/>
          </p:cNvCxnSpPr>
          <p:nvPr/>
        </p:nvCxnSpPr>
        <p:spPr>
          <a:xfrm flipV="1">
            <a:off x="4433349" y="4918468"/>
            <a:ext cx="1802859" cy="158277"/>
          </a:xfrm>
          <a:prstGeom prst="line">
            <a:avLst/>
          </a:prstGeom>
          <a:ln w="25400">
            <a:solidFill>
              <a:srgbClr val="00B0F0"/>
            </a:solidFill>
          </a:ln>
        </p:spPr>
        <p:style>
          <a:lnRef idx="1">
            <a:schemeClr val="dk1"/>
          </a:lnRef>
          <a:fillRef idx="0">
            <a:schemeClr val="dk1"/>
          </a:fillRef>
          <a:effectRef idx="0">
            <a:schemeClr val="dk1"/>
          </a:effectRef>
          <a:fontRef idx="minor">
            <a:schemeClr val="tx1"/>
          </a:fontRef>
        </p:style>
      </p:cxnSp>
      <p:cxnSp>
        <p:nvCxnSpPr>
          <p:cNvPr id="29" name="Rovná spojnica 28">
            <a:extLst>
              <a:ext uri="{FF2B5EF4-FFF2-40B4-BE49-F238E27FC236}">
                <a16:creationId xmlns:a16="http://schemas.microsoft.com/office/drawing/2014/main" id="{C3F2BE9D-0E2F-4352-A302-89A6EC1CF7FF}"/>
              </a:ext>
            </a:extLst>
          </p:cNvPr>
          <p:cNvCxnSpPr>
            <a:cxnSpLocks/>
          </p:cNvCxnSpPr>
          <p:nvPr/>
        </p:nvCxnSpPr>
        <p:spPr>
          <a:xfrm>
            <a:off x="4212077" y="4275879"/>
            <a:ext cx="2024131" cy="243150"/>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cxnSp>
        <p:nvCxnSpPr>
          <p:cNvPr id="32" name="Rovná spojnica 31">
            <a:extLst>
              <a:ext uri="{FF2B5EF4-FFF2-40B4-BE49-F238E27FC236}">
                <a16:creationId xmlns:a16="http://schemas.microsoft.com/office/drawing/2014/main" id="{7A2D7A01-B5D2-4156-BD6B-A2737DA0B6D1}"/>
              </a:ext>
            </a:extLst>
          </p:cNvPr>
          <p:cNvCxnSpPr>
            <a:cxnSpLocks/>
          </p:cNvCxnSpPr>
          <p:nvPr/>
        </p:nvCxnSpPr>
        <p:spPr>
          <a:xfrm>
            <a:off x="4433349" y="4675003"/>
            <a:ext cx="1802859" cy="576164"/>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35" name="Rovná spojnica 34">
            <a:extLst>
              <a:ext uri="{FF2B5EF4-FFF2-40B4-BE49-F238E27FC236}">
                <a16:creationId xmlns:a16="http://schemas.microsoft.com/office/drawing/2014/main" id="{E7DD803B-E753-44CD-B87E-300586AD8FF0}"/>
              </a:ext>
            </a:extLst>
          </p:cNvPr>
          <p:cNvCxnSpPr>
            <a:cxnSpLocks/>
          </p:cNvCxnSpPr>
          <p:nvPr/>
        </p:nvCxnSpPr>
        <p:spPr>
          <a:xfrm flipV="1">
            <a:off x="3608962" y="5271552"/>
            <a:ext cx="2627246" cy="603128"/>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38" name="Rovná spojnica 37">
            <a:extLst>
              <a:ext uri="{FF2B5EF4-FFF2-40B4-BE49-F238E27FC236}">
                <a16:creationId xmlns:a16="http://schemas.microsoft.com/office/drawing/2014/main" id="{FD57BE6C-2368-4130-AFB8-028289E3572E}"/>
              </a:ext>
            </a:extLst>
          </p:cNvPr>
          <p:cNvCxnSpPr>
            <a:cxnSpLocks/>
          </p:cNvCxnSpPr>
          <p:nvPr/>
        </p:nvCxnSpPr>
        <p:spPr>
          <a:xfrm flipV="1">
            <a:off x="3608962" y="5650606"/>
            <a:ext cx="2627246" cy="244461"/>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42" name="Rovná spojnica 41">
            <a:extLst>
              <a:ext uri="{FF2B5EF4-FFF2-40B4-BE49-F238E27FC236}">
                <a16:creationId xmlns:a16="http://schemas.microsoft.com/office/drawing/2014/main" id="{524CB539-E342-4672-82EA-CAE3E3D6FDFE}"/>
              </a:ext>
            </a:extLst>
          </p:cNvPr>
          <p:cNvCxnSpPr>
            <a:cxnSpLocks/>
          </p:cNvCxnSpPr>
          <p:nvPr/>
        </p:nvCxnSpPr>
        <p:spPr>
          <a:xfrm>
            <a:off x="3608962" y="5901727"/>
            <a:ext cx="2558374" cy="67421"/>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45" name="Rovná spojnica 44">
            <a:extLst>
              <a:ext uri="{FF2B5EF4-FFF2-40B4-BE49-F238E27FC236}">
                <a16:creationId xmlns:a16="http://schemas.microsoft.com/office/drawing/2014/main" id="{A1DB35BF-E04D-481B-948B-17EAD563EBFE}"/>
              </a:ext>
            </a:extLst>
          </p:cNvPr>
          <p:cNvCxnSpPr>
            <a:cxnSpLocks/>
            <a:endCxn id="4" idx="1"/>
          </p:cNvCxnSpPr>
          <p:nvPr/>
        </p:nvCxnSpPr>
        <p:spPr>
          <a:xfrm>
            <a:off x="3608962" y="5895065"/>
            <a:ext cx="2487038" cy="382058"/>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cxnSp>
        <p:nvCxnSpPr>
          <p:cNvPr id="48" name="Rovná spojnica 47">
            <a:extLst>
              <a:ext uri="{FF2B5EF4-FFF2-40B4-BE49-F238E27FC236}">
                <a16:creationId xmlns:a16="http://schemas.microsoft.com/office/drawing/2014/main" id="{5A32443C-7C02-43B9-8F04-01FB5BF30A21}"/>
              </a:ext>
            </a:extLst>
          </p:cNvPr>
          <p:cNvCxnSpPr>
            <a:cxnSpLocks/>
          </p:cNvCxnSpPr>
          <p:nvPr/>
        </p:nvCxnSpPr>
        <p:spPr>
          <a:xfrm flipV="1">
            <a:off x="4852481" y="4929519"/>
            <a:ext cx="1383727" cy="496070"/>
          </a:xfrm>
          <a:prstGeom prst="line">
            <a:avLst/>
          </a:prstGeom>
          <a:ln w="25400">
            <a:solidFill>
              <a:srgbClr val="00B0F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730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1"/>
            <a:ext cx="6096000" cy="627528"/>
          </a:xfrm>
        </p:spPr>
        <p:txBody>
          <a:bodyPr>
            <a:normAutofit/>
          </a:bodyPr>
          <a:lstStyle/>
          <a:p>
            <a:r>
              <a:rPr lang="sk-SK" sz="3600" dirty="0"/>
              <a:t>Aktuálne problémy v biológii 2</a:t>
            </a:r>
          </a:p>
        </p:txBody>
      </p:sp>
      <p:sp>
        <p:nvSpPr>
          <p:cNvPr id="8" name="Podnadpis 2">
            <a:extLst>
              <a:ext uri="{FF2B5EF4-FFF2-40B4-BE49-F238E27FC236}">
                <a16:creationId xmlns:a16="http://schemas.microsoft.com/office/drawing/2014/main" id="{333629F1-8385-4F1C-80F7-D1E057480E07}"/>
              </a:ext>
            </a:extLst>
          </p:cNvPr>
          <p:cNvSpPr>
            <a:spLocks noGrp="1"/>
          </p:cNvSpPr>
          <p:nvPr>
            <p:ph type="subTitle" idx="1"/>
          </p:nvPr>
        </p:nvSpPr>
        <p:spPr>
          <a:xfrm>
            <a:off x="0" y="3429000"/>
            <a:ext cx="5375181" cy="3255962"/>
          </a:xfrm>
        </p:spPr>
        <p:txBody>
          <a:bodyPr>
            <a:normAutofit fontScale="92500" lnSpcReduction="10000"/>
          </a:bodyPr>
          <a:lstStyle/>
          <a:p>
            <a:br>
              <a:rPr lang="en-US" dirty="0"/>
            </a:br>
            <a:r>
              <a:rPr lang="en-US" b="1" dirty="0"/>
              <a:t>Six Key Topics in Microbiology</a:t>
            </a:r>
          </a:p>
          <a:p>
            <a:r>
              <a:rPr lang="sk-SK" dirty="0" err="1"/>
              <a:t>Antimicrobial</a:t>
            </a:r>
            <a:r>
              <a:rPr lang="sk-SK" dirty="0"/>
              <a:t> </a:t>
            </a:r>
            <a:r>
              <a:rPr lang="sk-SK" dirty="0" err="1"/>
              <a:t>Resistance</a:t>
            </a:r>
            <a:endParaRPr lang="sk-SK" dirty="0"/>
          </a:p>
          <a:p>
            <a:r>
              <a:rPr lang="sk-SK" dirty="0" err="1">
                <a:solidFill>
                  <a:schemeClr val="bg1">
                    <a:lumMod val="85000"/>
                  </a:schemeClr>
                </a:solidFill>
              </a:rPr>
              <a:t>Environmental</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a:p>
            <a:r>
              <a:rPr lang="sk-SK" dirty="0" err="1">
                <a:solidFill>
                  <a:schemeClr val="bg1">
                    <a:lumMod val="85000"/>
                  </a:schemeClr>
                </a:solidFill>
              </a:rPr>
              <a:t>Pathogenicity</a:t>
            </a:r>
            <a:r>
              <a:rPr lang="sk-SK" dirty="0">
                <a:solidFill>
                  <a:schemeClr val="bg1">
                    <a:lumMod val="85000"/>
                  </a:schemeClr>
                </a:solidFill>
              </a:rPr>
              <a:t> and </a:t>
            </a:r>
            <a:r>
              <a:rPr lang="sk-SK" dirty="0" err="1">
                <a:solidFill>
                  <a:schemeClr val="bg1">
                    <a:lumMod val="85000"/>
                  </a:schemeClr>
                </a:solidFill>
              </a:rPr>
              <a:t>Virulence</a:t>
            </a:r>
            <a:endParaRPr lang="sk-SK" dirty="0">
              <a:solidFill>
                <a:schemeClr val="bg1">
                  <a:lumMod val="85000"/>
                </a:schemeClr>
              </a:solidFill>
            </a:endParaRPr>
          </a:p>
          <a:p>
            <a:r>
              <a:rPr lang="sk-SK" dirty="0" err="1">
                <a:solidFill>
                  <a:schemeClr val="bg1">
                    <a:lumMod val="85000"/>
                  </a:schemeClr>
                </a:solidFill>
              </a:rPr>
              <a:t>Biotechnology</a:t>
            </a:r>
            <a:r>
              <a:rPr lang="sk-SK" dirty="0">
                <a:solidFill>
                  <a:schemeClr val="bg1">
                    <a:lumMod val="85000"/>
                  </a:schemeClr>
                </a:solidFill>
              </a:rPr>
              <a:t> and </a:t>
            </a:r>
            <a:r>
              <a:rPr lang="sk-SK" dirty="0" err="1">
                <a:solidFill>
                  <a:schemeClr val="bg1">
                    <a:lumMod val="85000"/>
                  </a:schemeClr>
                </a:solidFill>
              </a:rPr>
              <a:t>Synthetic</a:t>
            </a:r>
            <a:r>
              <a:rPr lang="sk-SK" dirty="0">
                <a:solidFill>
                  <a:schemeClr val="bg1">
                    <a:lumMod val="85000"/>
                  </a:schemeClr>
                </a:solidFill>
              </a:rPr>
              <a:t> </a:t>
            </a:r>
            <a:r>
              <a:rPr lang="sk-SK" dirty="0" err="1">
                <a:solidFill>
                  <a:schemeClr val="bg1">
                    <a:lumMod val="85000"/>
                  </a:schemeClr>
                </a:solidFill>
              </a:rPr>
              <a:t>Biology</a:t>
            </a:r>
            <a:endParaRPr lang="sk-SK" dirty="0">
              <a:solidFill>
                <a:schemeClr val="bg1">
                  <a:lumMod val="85000"/>
                </a:schemeClr>
              </a:solidFill>
            </a:endParaRPr>
          </a:p>
          <a:p>
            <a:r>
              <a:rPr lang="sk-SK" dirty="0" err="1">
                <a:solidFill>
                  <a:schemeClr val="bg1">
                    <a:lumMod val="85000"/>
                  </a:schemeClr>
                </a:solidFill>
              </a:rPr>
              <a:t>Microbiomes</a:t>
            </a:r>
            <a:endParaRPr lang="sk-SK" dirty="0">
              <a:solidFill>
                <a:schemeClr val="bg1">
                  <a:lumMod val="85000"/>
                </a:schemeClr>
              </a:solidFill>
            </a:endParaRPr>
          </a:p>
          <a:p>
            <a:r>
              <a:rPr lang="sk-SK" dirty="0" err="1">
                <a:solidFill>
                  <a:schemeClr val="bg1">
                    <a:lumMod val="85000"/>
                  </a:schemeClr>
                </a:solidFill>
              </a:rPr>
              <a:t>Food</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p:txBody>
      </p:sp>
      <p:pic>
        <p:nvPicPr>
          <p:cNvPr id="1026" name="Picture 2" descr="Overview of the Whole Genome Dataset (WGD) and Metagenome Dataset (MGD). (A) The phylogenetic relationship of 54 718 bacterial genomes of 45 phyla in WGD. Each genome is represented by a node and the pathogenic genomes are indicated by purple edges. The color of the node represents the co-occurrence of class 1 integrases (intI1) and ARGs in that genome. To be specific, a red node indicates that the genome carries both ARGs and intI1 genes; a blue node indicates that the genome carries ARGs, but not intI1 genes; a grey node indicates that the genome carries neither ARGs nor intI1 genes. We found no genomes carrying intI1 genes but no ARGs. (B) The global map of metagenomic datasets in MGD. The size of the node is proportional to the number of samples and the color of the node represents the habitat-type.">
            <a:extLst>
              <a:ext uri="{FF2B5EF4-FFF2-40B4-BE49-F238E27FC236}">
                <a16:creationId xmlns:a16="http://schemas.microsoft.com/office/drawing/2014/main" id="{146BD1C3-120D-406C-9A76-1BBC40D87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112" y="1041626"/>
            <a:ext cx="5700347" cy="5753621"/>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ok 4">
            <a:extLst>
              <a:ext uri="{FF2B5EF4-FFF2-40B4-BE49-F238E27FC236}">
                <a16:creationId xmlns:a16="http://schemas.microsoft.com/office/drawing/2014/main" id="{627709BA-CDF8-459D-B33B-92D05F6F0E7A}"/>
              </a:ext>
            </a:extLst>
          </p:cNvPr>
          <p:cNvPicPr>
            <a:picLocks noChangeAspect="1"/>
          </p:cNvPicPr>
          <p:nvPr/>
        </p:nvPicPr>
        <p:blipFill>
          <a:blip r:embed="rId3"/>
          <a:stretch>
            <a:fillRect/>
          </a:stretch>
        </p:blipFill>
        <p:spPr>
          <a:xfrm>
            <a:off x="0" y="1945533"/>
            <a:ext cx="5915502" cy="1504787"/>
          </a:xfrm>
          <a:prstGeom prst="rect">
            <a:avLst/>
          </a:prstGeom>
        </p:spPr>
      </p:pic>
      <p:sp>
        <p:nvSpPr>
          <p:cNvPr id="7" name="Obdĺžnik 6">
            <a:extLst>
              <a:ext uri="{FF2B5EF4-FFF2-40B4-BE49-F238E27FC236}">
                <a16:creationId xmlns:a16="http://schemas.microsoft.com/office/drawing/2014/main" id="{95DA1419-4225-4A6B-8950-424A99635F75}"/>
              </a:ext>
            </a:extLst>
          </p:cNvPr>
          <p:cNvSpPr/>
          <p:nvPr/>
        </p:nvSpPr>
        <p:spPr>
          <a:xfrm>
            <a:off x="6096000" y="134470"/>
            <a:ext cx="6096000" cy="646331"/>
          </a:xfrm>
          <a:prstGeom prst="rect">
            <a:avLst/>
          </a:prstGeom>
        </p:spPr>
        <p:txBody>
          <a:bodyPr>
            <a:spAutoFit/>
          </a:bodyPr>
          <a:lstStyle/>
          <a:p>
            <a:pPr algn="ctr"/>
            <a:r>
              <a:rPr lang="en-US" dirty="0"/>
              <a:t>antibiotic-resistance genes (ARGs) are widely distributed in</a:t>
            </a:r>
            <a:r>
              <a:rPr lang="sk-SK" dirty="0"/>
              <a:t> </a:t>
            </a:r>
            <a:r>
              <a:rPr lang="en-US" dirty="0"/>
              <a:t>both human-associated and</a:t>
            </a:r>
            <a:r>
              <a:rPr lang="sk-SK" dirty="0"/>
              <a:t> </a:t>
            </a:r>
            <a:r>
              <a:rPr lang="en-US" dirty="0"/>
              <a:t>non-human-associated habitats.</a:t>
            </a:r>
            <a:endParaRPr lang="sk-SK" dirty="0"/>
          </a:p>
        </p:txBody>
      </p:sp>
      <p:pic>
        <p:nvPicPr>
          <p:cNvPr id="9" name="Obrázok 8">
            <a:extLst>
              <a:ext uri="{FF2B5EF4-FFF2-40B4-BE49-F238E27FC236}">
                <a16:creationId xmlns:a16="http://schemas.microsoft.com/office/drawing/2014/main" id="{D17FF7D8-09B6-4502-B6C0-D70138243C56}"/>
              </a:ext>
            </a:extLst>
          </p:cNvPr>
          <p:cNvPicPr>
            <a:picLocks noChangeAspect="1"/>
          </p:cNvPicPr>
          <p:nvPr/>
        </p:nvPicPr>
        <p:blipFill>
          <a:blip r:embed="rId4"/>
          <a:stretch>
            <a:fillRect/>
          </a:stretch>
        </p:blipFill>
        <p:spPr>
          <a:xfrm>
            <a:off x="90249" y="689991"/>
            <a:ext cx="5915502" cy="1193080"/>
          </a:xfrm>
          <a:prstGeom prst="rect">
            <a:avLst/>
          </a:prstGeom>
        </p:spPr>
      </p:pic>
    </p:spTree>
    <p:extLst>
      <p:ext uri="{BB962C8B-B14F-4D97-AF65-F5344CB8AC3E}">
        <p14:creationId xmlns:p14="http://schemas.microsoft.com/office/powerpoint/2010/main" val="416745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1"/>
            <a:ext cx="6096000" cy="627528"/>
          </a:xfrm>
        </p:spPr>
        <p:txBody>
          <a:bodyPr>
            <a:normAutofit/>
          </a:bodyPr>
          <a:lstStyle/>
          <a:p>
            <a:r>
              <a:rPr lang="sk-SK" sz="3600" dirty="0"/>
              <a:t>Aktuálne problémy v biológii 2</a:t>
            </a:r>
          </a:p>
        </p:txBody>
      </p:sp>
      <p:sp>
        <p:nvSpPr>
          <p:cNvPr id="8" name="Podnadpis 2">
            <a:extLst>
              <a:ext uri="{FF2B5EF4-FFF2-40B4-BE49-F238E27FC236}">
                <a16:creationId xmlns:a16="http://schemas.microsoft.com/office/drawing/2014/main" id="{333629F1-8385-4F1C-80F7-D1E057480E07}"/>
              </a:ext>
            </a:extLst>
          </p:cNvPr>
          <p:cNvSpPr>
            <a:spLocks noGrp="1"/>
          </p:cNvSpPr>
          <p:nvPr>
            <p:ph type="subTitle" idx="1"/>
          </p:nvPr>
        </p:nvSpPr>
        <p:spPr>
          <a:xfrm>
            <a:off x="0" y="3429000"/>
            <a:ext cx="5375181" cy="3255962"/>
          </a:xfrm>
        </p:spPr>
        <p:txBody>
          <a:bodyPr>
            <a:normAutofit fontScale="92500" lnSpcReduction="10000"/>
          </a:bodyPr>
          <a:lstStyle/>
          <a:p>
            <a:br>
              <a:rPr lang="en-US" dirty="0"/>
            </a:br>
            <a:r>
              <a:rPr lang="en-US" b="1" dirty="0"/>
              <a:t>Six Key Topics in Microbiology</a:t>
            </a:r>
          </a:p>
          <a:p>
            <a:r>
              <a:rPr lang="sk-SK" dirty="0" err="1">
                <a:solidFill>
                  <a:schemeClr val="bg1">
                    <a:lumMod val="85000"/>
                  </a:schemeClr>
                </a:solidFill>
              </a:rPr>
              <a:t>Antimicrobial</a:t>
            </a:r>
            <a:r>
              <a:rPr lang="sk-SK" dirty="0">
                <a:solidFill>
                  <a:schemeClr val="bg1">
                    <a:lumMod val="85000"/>
                  </a:schemeClr>
                </a:solidFill>
              </a:rPr>
              <a:t> </a:t>
            </a:r>
            <a:r>
              <a:rPr lang="sk-SK" dirty="0" err="1">
                <a:solidFill>
                  <a:schemeClr val="bg1">
                    <a:lumMod val="85000"/>
                  </a:schemeClr>
                </a:solidFill>
              </a:rPr>
              <a:t>Resistance</a:t>
            </a:r>
            <a:endParaRPr lang="sk-SK" dirty="0">
              <a:solidFill>
                <a:schemeClr val="bg1">
                  <a:lumMod val="85000"/>
                </a:schemeClr>
              </a:solidFill>
            </a:endParaRPr>
          </a:p>
          <a:p>
            <a:r>
              <a:rPr lang="sk-SK" dirty="0" err="1"/>
              <a:t>Environmental</a:t>
            </a:r>
            <a:r>
              <a:rPr lang="sk-SK" dirty="0"/>
              <a:t> </a:t>
            </a:r>
            <a:r>
              <a:rPr lang="sk-SK" dirty="0" err="1"/>
              <a:t>Microbiology</a:t>
            </a:r>
            <a:endParaRPr lang="sk-SK" dirty="0"/>
          </a:p>
          <a:p>
            <a:r>
              <a:rPr lang="sk-SK" dirty="0" err="1">
                <a:solidFill>
                  <a:schemeClr val="bg1">
                    <a:lumMod val="85000"/>
                  </a:schemeClr>
                </a:solidFill>
              </a:rPr>
              <a:t>Pathogenicity</a:t>
            </a:r>
            <a:r>
              <a:rPr lang="sk-SK" dirty="0">
                <a:solidFill>
                  <a:schemeClr val="bg1">
                    <a:lumMod val="85000"/>
                  </a:schemeClr>
                </a:solidFill>
              </a:rPr>
              <a:t> and </a:t>
            </a:r>
            <a:r>
              <a:rPr lang="sk-SK" dirty="0" err="1">
                <a:solidFill>
                  <a:schemeClr val="bg1">
                    <a:lumMod val="85000"/>
                  </a:schemeClr>
                </a:solidFill>
              </a:rPr>
              <a:t>Virulence</a:t>
            </a:r>
            <a:endParaRPr lang="sk-SK" dirty="0">
              <a:solidFill>
                <a:schemeClr val="bg1">
                  <a:lumMod val="85000"/>
                </a:schemeClr>
              </a:solidFill>
            </a:endParaRPr>
          </a:p>
          <a:p>
            <a:r>
              <a:rPr lang="sk-SK" dirty="0" err="1">
                <a:solidFill>
                  <a:schemeClr val="bg1">
                    <a:lumMod val="85000"/>
                  </a:schemeClr>
                </a:solidFill>
              </a:rPr>
              <a:t>Biotechnology</a:t>
            </a:r>
            <a:r>
              <a:rPr lang="sk-SK" dirty="0">
                <a:solidFill>
                  <a:schemeClr val="bg1">
                    <a:lumMod val="85000"/>
                  </a:schemeClr>
                </a:solidFill>
              </a:rPr>
              <a:t> and </a:t>
            </a:r>
            <a:r>
              <a:rPr lang="sk-SK" dirty="0" err="1">
                <a:solidFill>
                  <a:schemeClr val="bg1">
                    <a:lumMod val="85000"/>
                  </a:schemeClr>
                </a:solidFill>
              </a:rPr>
              <a:t>Synthetic</a:t>
            </a:r>
            <a:r>
              <a:rPr lang="sk-SK" dirty="0">
                <a:solidFill>
                  <a:schemeClr val="bg1">
                    <a:lumMod val="85000"/>
                  </a:schemeClr>
                </a:solidFill>
              </a:rPr>
              <a:t> </a:t>
            </a:r>
            <a:r>
              <a:rPr lang="sk-SK" dirty="0" err="1">
                <a:solidFill>
                  <a:schemeClr val="bg1">
                    <a:lumMod val="85000"/>
                  </a:schemeClr>
                </a:solidFill>
              </a:rPr>
              <a:t>Biology</a:t>
            </a:r>
            <a:endParaRPr lang="sk-SK" dirty="0">
              <a:solidFill>
                <a:schemeClr val="bg1">
                  <a:lumMod val="85000"/>
                </a:schemeClr>
              </a:solidFill>
            </a:endParaRPr>
          </a:p>
          <a:p>
            <a:r>
              <a:rPr lang="sk-SK" dirty="0" err="1">
                <a:solidFill>
                  <a:schemeClr val="bg1">
                    <a:lumMod val="85000"/>
                  </a:schemeClr>
                </a:solidFill>
              </a:rPr>
              <a:t>Microbiomes</a:t>
            </a:r>
            <a:endParaRPr lang="sk-SK" dirty="0">
              <a:solidFill>
                <a:schemeClr val="bg1">
                  <a:lumMod val="85000"/>
                </a:schemeClr>
              </a:solidFill>
            </a:endParaRPr>
          </a:p>
          <a:p>
            <a:r>
              <a:rPr lang="sk-SK" dirty="0" err="1">
                <a:solidFill>
                  <a:schemeClr val="bg1">
                    <a:lumMod val="85000"/>
                  </a:schemeClr>
                </a:solidFill>
              </a:rPr>
              <a:t>Food</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p:txBody>
      </p:sp>
      <p:sp>
        <p:nvSpPr>
          <p:cNvPr id="7" name="Obdĺžnik 6">
            <a:extLst>
              <a:ext uri="{FF2B5EF4-FFF2-40B4-BE49-F238E27FC236}">
                <a16:creationId xmlns:a16="http://schemas.microsoft.com/office/drawing/2014/main" id="{95DA1419-4225-4A6B-8950-424A99635F75}"/>
              </a:ext>
            </a:extLst>
          </p:cNvPr>
          <p:cNvSpPr/>
          <p:nvPr/>
        </p:nvSpPr>
        <p:spPr>
          <a:xfrm>
            <a:off x="6096000" y="134470"/>
            <a:ext cx="6096000" cy="923330"/>
          </a:xfrm>
          <a:prstGeom prst="rect">
            <a:avLst/>
          </a:prstGeom>
        </p:spPr>
        <p:txBody>
          <a:bodyPr>
            <a:spAutoFit/>
          </a:bodyPr>
          <a:lstStyle/>
          <a:p>
            <a:pPr algn="ctr"/>
            <a:r>
              <a:rPr lang="en-US" dirty="0"/>
              <a:t>Through amplicon sequence variant (ASV) inference, the composition and structure of soil bacterial communities from glacier </a:t>
            </a:r>
            <a:r>
              <a:rPr lang="en-US" dirty="0" err="1"/>
              <a:t>forefields</a:t>
            </a:r>
            <a:r>
              <a:rPr lang="en-US" dirty="0"/>
              <a:t> in Iceland and Antarctica w</a:t>
            </a:r>
            <a:r>
              <a:rPr lang="sk-SK" dirty="0"/>
              <a:t>as</a:t>
            </a:r>
            <a:r>
              <a:rPr lang="en-US" dirty="0"/>
              <a:t> compared </a:t>
            </a:r>
            <a:endParaRPr lang="sk-SK" dirty="0"/>
          </a:p>
        </p:txBody>
      </p:sp>
      <p:pic>
        <p:nvPicPr>
          <p:cNvPr id="3" name="Obrázok 2">
            <a:extLst>
              <a:ext uri="{FF2B5EF4-FFF2-40B4-BE49-F238E27FC236}">
                <a16:creationId xmlns:a16="http://schemas.microsoft.com/office/drawing/2014/main" id="{0388B4A2-47EB-4A82-82BD-DD5629A44963}"/>
              </a:ext>
            </a:extLst>
          </p:cNvPr>
          <p:cNvPicPr>
            <a:picLocks noChangeAspect="1"/>
          </p:cNvPicPr>
          <p:nvPr/>
        </p:nvPicPr>
        <p:blipFill>
          <a:blip r:embed="rId2"/>
          <a:stretch>
            <a:fillRect/>
          </a:stretch>
        </p:blipFill>
        <p:spPr>
          <a:xfrm>
            <a:off x="0" y="780801"/>
            <a:ext cx="6096003" cy="1123280"/>
          </a:xfrm>
          <a:prstGeom prst="rect">
            <a:avLst/>
          </a:prstGeom>
        </p:spPr>
      </p:pic>
      <p:pic>
        <p:nvPicPr>
          <p:cNvPr id="4" name="Obrázok 3">
            <a:extLst>
              <a:ext uri="{FF2B5EF4-FFF2-40B4-BE49-F238E27FC236}">
                <a16:creationId xmlns:a16="http://schemas.microsoft.com/office/drawing/2014/main" id="{F94304C7-9FF2-4106-B925-B1F329FDA8C6}"/>
              </a:ext>
            </a:extLst>
          </p:cNvPr>
          <p:cNvPicPr>
            <a:picLocks noChangeAspect="1"/>
          </p:cNvPicPr>
          <p:nvPr/>
        </p:nvPicPr>
        <p:blipFill>
          <a:blip r:embed="rId3"/>
          <a:stretch>
            <a:fillRect/>
          </a:stretch>
        </p:blipFill>
        <p:spPr>
          <a:xfrm>
            <a:off x="0" y="1871133"/>
            <a:ext cx="6096000" cy="1557867"/>
          </a:xfrm>
          <a:prstGeom prst="rect">
            <a:avLst/>
          </a:prstGeom>
        </p:spPr>
      </p:pic>
      <p:sp>
        <p:nvSpPr>
          <p:cNvPr id="6" name="Obdĺžnik 5">
            <a:extLst>
              <a:ext uri="{FF2B5EF4-FFF2-40B4-BE49-F238E27FC236}">
                <a16:creationId xmlns:a16="http://schemas.microsoft.com/office/drawing/2014/main" id="{D5EEE14B-68B8-4812-978B-72BD845C81CD}"/>
              </a:ext>
            </a:extLst>
          </p:cNvPr>
          <p:cNvSpPr/>
          <p:nvPr/>
        </p:nvSpPr>
        <p:spPr>
          <a:xfrm>
            <a:off x="5677834" y="6131334"/>
            <a:ext cx="6096000" cy="646331"/>
          </a:xfrm>
          <a:prstGeom prst="rect">
            <a:avLst/>
          </a:prstGeom>
        </p:spPr>
        <p:txBody>
          <a:bodyPr>
            <a:spAutoFit/>
          </a:bodyPr>
          <a:lstStyle/>
          <a:p>
            <a:r>
              <a:rPr lang="en-US" dirty="0"/>
              <a:t>only 8% of ASVs share</a:t>
            </a:r>
            <a:r>
              <a:rPr lang="sk-SK" dirty="0"/>
              <a:t> </a:t>
            </a:r>
            <a:r>
              <a:rPr lang="sk-SK" dirty="0" err="1"/>
              <a:t>with</a:t>
            </a:r>
            <a:r>
              <a:rPr lang="en-US" dirty="0"/>
              <a:t> heterogeneous</a:t>
            </a:r>
            <a:r>
              <a:rPr lang="sk-SK" dirty="0"/>
              <a:t> </a:t>
            </a:r>
            <a:r>
              <a:rPr lang="en-US" dirty="0"/>
              <a:t>contribution</a:t>
            </a:r>
            <a:r>
              <a:rPr lang="sk-SK" dirty="0"/>
              <a:t> of </a:t>
            </a:r>
            <a:r>
              <a:rPr lang="en-US" dirty="0"/>
              <a:t>each</a:t>
            </a:r>
            <a:r>
              <a:rPr lang="sk-SK" dirty="0"/>
              <a:t> </a:t>
            </a:r>
            <a:r>
              <a:rPr lang="en-US" dirty="0"/>
              <a:t>taxonomic group to the shared ASV</a:t>
            </a:r>
            <a:endParaRPr lang="sk-SK" dirty="0"/>
          </a:p>
        </p:txBody>
      </p:sp>
      <p:pic>
        <p:nvPicPr>
          <p:cNvPr id="9" name="Obrázok 8">
            <a:extLst>
              <a:ext uri="{FF2B5EF4-FFF2-40B4-BE49-F238E27FC236}">
                <a16:creationId xmlns:a16="http://schemas.microsoft.com/office/drawing/2014/main" id="{B2A6308B-0058-448C-AC68-AEC897E296E3}"/>
              </a:ext>
            </a:extLst>
          </p:cNvPr>
          <p:cNvPicPr>
            <a:picLocks noChangeAspect="1"/>
          </p:cNvPicPr>
          <p:nvPr/>
        </p:nvPicPr>
        <p:blipFill>
          <a:blip r:embed="rId4"/>
          <a:stretch>
            <a:fillRect/>
          </a:stretch>
        </p:blipFill>
        <p:spPr>
          <a:xfrm>
            <a:off x="7002949" y="1133358"/>
            <a:ext cx="4770885" cy="2805953"/>
          </a:xfrm>
          <a:prstGeom prst="rect">
            <a:avLst/>
          </a:prstGeom>
        </p:spPr>
      </p:pic>
      <p:pic>
        <p:nvPicPr>
          <p:cNvPr id="11" name="Obrázok 10">
            <a:extLst>
              <a:ext uri="{FF2B5EF4-FFF2-40B4-BE49-F238E27FC236}">
                <a16:creationId xmlns:a16="http://schemas.microsoft.com/office/drawing/2014/main" id="{1B52ACBD-142C-4601-9BAC-99C818EFC71A}"/>
              </a:ext>
            </a:extLst>
          </p:cNvPr>
          <p:cNvPicPr>
            <a:picLocks noChangeAspect="1"/>
          </p:cNvPicPr>
          <p:nvPr/>
        </p:nvPicPr>
        <p:blipFill>
          <a:blip r:embed="rId5"/>
          <a:stretch>
            <a:fillRect/>
          </a:stretch>
        </p:blipFill>
        <p:spPr>
          <a:xfrm>
            <a:off x="5791200" y="3877326"/>
            <a:ext cx="5552359" cy="2359309"/>
          </a:xfrm>
          <a:prstGeom prst="rect">
            <a:avLst/>
          </a:prstGeom>
        </p:spPr>
      </p:pic>
    </p:spTree>
    <p:extLst>
      <p:ext uri="{BB962C8B-B14F-4D97-AF65-F5344CB8AC3E}">
        <p14:creationId xmlns:p14="http://schemas.microsoft.com/office/powerpoint/2010/main" val="140420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1"/>
            <a:ext cx="6096000" cy="627528"/>
          </a:xfrm>
        </p:spPr>
        <p:txBody>
          <a:bodyPr>
            <a:normAutofit/>
          </a:bodyPr>
          <a:lstStyle/>
          <a:p>
            <a:r>
              <a:rPr lang="sk-SK" sz="3600" dirty="0"/>
              <a:t>Aktuálne problémy v biológii 2</a:t>
            </a:r>
          </a:p>
        </p:txBody>
      </p:sp>
      <p:sp>
        <p:nvSpPr>
          <p:cNvPr id="8" name="Podnadpis 2">
            <a:extLst>
              <a:ext uri="{FF2B5EF4-FFF2-40B4-BE49-F238E27FC236}">
                <a16:creationId xmlns:a16="http://schemas.microsoft.com/office/drawing/2014/main" id="{333629F1-8385-4F1C-80F7-D1E057480E07}"/>
              </a:ext>
            </a:extLst>
          </p:cNvPr>
          <p:cNvSpPr>
            <a:spLocks noGrp="1"/>
          </p:cNvSpPr>
          <p:nvPr>
            <p:ph type="subTitle" idx="1"/>
          </p:nvPr>
        </p:nvSpPr>
        <p:spPr>
          <a:xfrm>
            <a:off x="0" y="3429000"/>
            <a:ext cx="5375181" cy="3255962"/>
          </a:xfrm>
        </p:spPr>
        <p:txBody>
          <a:bodyPr>
            <a:normAutofit fontScale="92500" lnSpcReduction="10000"/>
          </a:bodyPr>
          <a:lstStyle/>
          <a:p>
            <a:br>
              <a:rPr lang="en-US" dirty="0"/>
            </a:br>
            <a:r>
              <a:rPr lang="en-US" b="1" dirty="0"/>
              <a:t>Six Key Topics in Microbiology</a:t>
            </a:r>
          </a:p>
          <a:p>
            <a:r>
              <a:rPr lang="sk-SK" dirty="0" err="1">
                <a:solidFill>
                  <a:schemeClr val="bg1">
                    <a:lumMod val="85000"/>
                  </a:schemeClr>
                </a:solidFill>
              </a:rPr>
              <a:t>Antimicrobial</a:t>
            </a:r>
            <a:r>
              <a:rPr lang="sk-SK" dirty="0">
                <a:solidFill>
                  <a:schemeClr val="bg1">
                    <a:lumMod val="85000"/>
                  </a:schemeClr>
                </a:solidFill>
              </a:rPr>
              <a:t> </a:t>
            </a:r>
            <a:r>
              <a:rPr lang="sk-SK" dirty="0" err="1">
                <a:solidFill>
                  <a:schemeClr val="bg1">
                    <a:lumMod val="85000"/>
                  </a:schemeClr>
                </a:solidFill>
              </a:rPr>
              <a:t>Resistance</a:t>
            </a:r>
            <a:endParaRPr lang="sk-SK" dirty="0">
              <a:solidFill>
                <a:schemeClr val="bg1">
                  <a:lumMod val="85000"/>
                </a:schemeClr>
              </a:solidFill>
            </a:endParaRPr>
          </a:p>
          <a:p>
            <a:r>
              <a:rPr lang="sk-SK" dirty="0" err="1">
                <a:solidFill>
                  <a:schemeClr val="bg1">
                    <a:lumMod val="85000"/>
                  </a:schemeClr>
                </a:solidFill>
              </a:rPr>
              <a:t>Environmental</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a:p>
            <a:r>
              <a:rPr lang="sk-SK" dirty="0" err="1"/>
              <a:t>Pathogenicity</a:t>
            </a:r>
            <a:r>
              <a:rPr lang="sk-SK" dirty="0"/>
              <a:t> and </a:t>
            </a:r>
            <a:r>
              <a:rPr lang="sk-SK" dirty="0" err="1"/>
              <a:t>Virulence</a:t>
            </a:r>
            <a:endParaRPr lang="sk-SK" dirty="0"/>
          </a:p>
          <a:p>
            <a:r>
              <a:rPr lang="sk-SK" dirty="0" err="1">
                <a:solidFill>
                  <a:schemeClr val="bg1">
                    <a:lumMod val="85000"/>
                  </a:schemeClr>
                </a:solidFill>
              </a:rPr>
              <a:t>Biotechnology</a:t>
            </a:r>
            <a:r>
              <a:rPr lang="sk-SK" dirty="0">
                <a:solidFill>
                  <a:schemeClr val="bg1">
                    <a:lumMod val="85000"/>
                  </a:schemeClr>
                </a:solidFill>
              </a:rPr>
              <a:t> and </a:t>
            </a:r>
            <a:r>
              <a:rPr lang="sk-SK" dirty="0" err="1">
                <a:solidFill>
                  <a:schemeClr val="bg1">
                    <a:lumMod val="85000"/>
                  </a:schemeClr>
                </a:solidFill>
              </a:rPr>
              <a:t>Synthetic</a:t>
            </a:r>
            <a:r>
              <a:rPr lang="sk-SK" dirty="0">
                <a:solidFill>
                  <a:schemeClr val="bg1">
                    <a:lumMod val="85000"/>
                  </a:schemeClr>
                </a:solidFill>
              </a:rPr>
              <a:t> </a:t>
            </a:r>
            <a:r>
              <a:rPr lang="sk-SK" dirty="0" err="1">
                <a:solidFill>
                  <a:schemeClr val="bg1">
                    <a:lumMod val="85000"/>
                  </a:schemeClr>
                </a:solidFill>
              </a:rPr>
              <a:t>Biology</a:t>
            </a:r>
            <a:endParaRPr lang="sk-SK" dirty="0">
              <a:solidFill>
                <a:schemeClr val="bg1">
                  <a:lumMod val="85000"/>
                </a:schemeClr>
              </a:solidFill>
            </a:endParaRPr>
          </a:p>
          <a:p>
            <a:r>
              <a:rPr lang="sk-SK" dirty="0" err="1">
                <a:solidFill>
                  <a:schemeClr val="bg1">
                    <a:lumMod val="85000"/>
                  </a:schemeClr>
                </a:solidFill>
              </a:rPr>
              <a:t>Microbiomes</a:t>
            </a:r>
            <a:endParaRPr lang="sk-SK" dirty="0">
              <a:solidFill>
                <a:schemeClr val="bg1">
                  <a:lumMod val="85000"/>
                </a:schemeClr>
              </a:solidFill>
            </a:endParaRPr>
          </a:p>
          <a:p>
            <a:r>
              <a:rPr lang="sk-SK" dirty="0" err="1">
                <a:solidFill>
                  <a:schemeClr val="bg1">
                    <a:lumMod val="85000"/>
                  </a:schemeClr>
                </a:solidFill>
              </a:rPr>
              <a:t>Food</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p:txBody>
      </p:sp>
      <p:sp>
        <p:nvSpPr>
          <p:cNvPr id="7" name="Obdĺžnik 6">
            <a:extLst>
              <a:ext uri="{FF2B5EF4-FFF2-40B4-BE49-F238E27FC236}">
                <a16:creationId xmlns:a16="http://schemas.microsoft.com/office/drawing/2014/main" id="{95DA1419-4225-4A6B-8950-424A99635F75}"/>
              </a:ext>
            </a:extLst>
          </p:cNvPr>
          <p:cNvSpPr/>
          <p:nvPr/>
        </p:nvSpPr>
        <p:spPr>
          <a:xfrm>
            <a:off x="6096000" y="134470"/>
            <a:ext cx="6096000" cy="1200329"/>
          </a:xfrm>
          <a:prstGeom prst="rect">
            <a:avLst/>
          </a:prstGeom>
        </p:spPr>
        <p:txBody>
          <a:bodyPr>
            <a:spAutoFit/>
          </a:bodyPr>
          <a:lstStyle/>
          <a:p>
            <a:pPr algn="ctr"/>
            <a:r>
              <a:rPr lang="sk-SK" dirty="0" err="1"/>
              <a:t>This</a:t>
            </a:r>
            <a:r>
              <a:rPr lang="sk-SK" dirty="0"/>
              <a:t> </a:t>
            </a:r>
            <a:r>
              <a:rPr lang="sk-SK" dirty="0" err="1"/>
              <a:t>revi</a:t>
            </a:r>
            <a:r>
              <a:rPr lang="en-US" dirty="0" err="1"/>
              <a:t>ew</a:t>
            </a:r>
            <a:r>
              <a:rPr lang="en-US" dirty="0"/>
              <a:t> shows how both enveloped and non-enveloped viruses use the </a:t>
            </a:r>
            <a:r>
              <a:rPr lang="sk-SK" dirty="0" err="1"/>
              <a:t>unfolded</a:t>
            </a:r>
            <a:r>
              <a:rPr lang="sk-SK" dirty="0"/>
              <a:t> </a:t>
            </a:r>
            <a:r>
              <a:rPr lang="sk-SK" dirty="0" err="1"/>
              <a:t>protein</a:t>
            </a:r>
            <a:r>
              <a:rPr lang="sk-SK" dirty="0"/>
              <a:t> </a:t>
            </a:r>
            <a:r>
              <a:rPr lang="sk-SK" dirty="0" err="1"/>
              <a:t>response</a:t>
            </a:r>
            <a:r>
              <a:rPr lang="en-US" dirty="0"/>
              <a:t> to control cell stress and metabolic pathways, and thereby enhance infection and progeny formation, or undergo cell death</a:t>
            </a:r>
            <a:endParaRPr lang="sk-SK" dirty="0"/>
          </a:p>
        </p:txBody>
      </p:sp>
      <p:pic>
        <p:nvPicPr>
          <p:cNvPr id="2050" name="Picture 2" descr="https://oup.silverchair-cdn.com/oup/backfile/Content_public/Journal/femsre/45/5/10.1093_femsre_fuab016/2/m_fuab016fig4.jpeg?Expires=1680156536&amp;Signature=1NAu5lfRU-Ak2u-sEyWaibyTeTZOKqbqYjPsmTwFY6xETnxl~X~Y-K6~PKgf06yFGrI9eDAxcgfK3X0Pf4oQqmnV6scWovDSCYFL~y2i-1~1LiN3EiUHM1DTNLqJeI7NY3HOhUfCfssXj73VOPgBYpCLO9eVv3UnGlk4h8JM1Re8xz43QOAfBQ1OomUr8YTmSeynzpxrNsxd6uSMenQn2RqrwOlxbbbUQ4iEKoHlv8ItbOoEkQytNkUO78bO0Y9Rcx~~WUbZJ5RIEy8~hktZ3PludgBIQ1haRaYIQHypogRRjbXiZ3FLCX71SqkoeCgOOrMOtzZ08MWb9WwfNvdGvQ__&amp;Key-Pair-Id=APKAIE5G5CRDK6RD3PGA">
            <a:extLst>
              <a:ext uri="{FF2B5EF4-FFF2-40B4-BE49-F238E27FC236}">
                <a16:creationId xmlns:a16="http://schemas.microsoft.com/office/drawing/2014/main" id="{E91ACF32-CF29-4051-B7D9-ABEA8C8D8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995" y="1931862"/>
            <a:ext cx="4953000" cy="4581525"/>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ok 4">
            <a:extLst>
              <a:ext uri="{FF2B5EF4-FFF2-40B4-BE49-F238E27FC236}">
                <a16:creationId xmlns:a16="http://schemas.microsoft.com/office/drawing/2014/main" id="{156D44BD-B78F-4616-AB6E-08DC0C51D303}"/>
              </a:ext>
            </a:extLst>
          </p:cNvPr>
          <p:cNvPicPr>
            <a:picLocks noChangeAspect="1"/>
          </p:cNvPicPr>
          <p:nvPr/>
        </p:nvPicPr>
        <p:blipFill>
          <a:blip r:embed="rId3"/>
          <a:stretch>
            <a:fillRect/>
          </a:stretch>
        </p:blipFill>
        <p:spPr>
          <a:xfrm>
            <a:off x="0" y="685367"/>
            <a:ext cx="6096002" cy="1298864"/>
          </a:xfrm>
          <a:prstGeom prst="rect">
            <a:avLst/>
          </a:prstGeom>
        </p:spPr>
      </p:pic>
      <p:pic>
        <p:nvPicPr>
          <p:cNvPr id="10" name="Obrázok 9">
            <a:extLst>
              <a:ext uri="{FF2B5EF4-FFF2-40B4-BE49-F238E27FC236}">
                <a16:creationId xmlns:a16="http://schemas.microsoft.com/office/drawing/2014/main" id="{99FB3220-FAEF-4912-A9CA-65A22AA8D4CD}"/>
              </a:ext>
            </a:extLst>
          </p:cNvPr>
          <p:cNvPicPr>
            <a:picLocks noChangeAspect="1"/>
          </p:cNvPicPr>
          <p:nvPr/>
        </p:nvPicPr>
        <p:blipFill>
          <a:blip r:embed="rId4"/>
          <a:stretch>
            <a:fillRect/>
          </a:stretch>
        </p:blipFill>
        <p:spPr>
          <a:xfrm>
            <a:off x="0" y="1878960"/>
            <a:ext cx="6096002" cy="1655311"/>
          </a:xfrm>
          <a:prstGeom prst="rect">
            <a:avLst/>
          </a:prstGeom>
        </p:spPr>
      </p:pic>
    </p:spTree>
    <p:extLst>
      <p:ext uri="{BB962C8B-B14F-4D97-AF65-F5344CB8AC3E}">
        <p14:creationId xmlns:p14="http://schemas.microsoft.com/office/powerpoint/2010/main" val="23492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1"/>
            <a:ext cx="6096000" cy="627528"/>
          </a:xfrm>
        </p:spPr>
        <p:txBody>
          <a:bodyPr>
            <a:normAutofit/>
          </a:bodyPr>
          <a:lstStyle/>
          <a:p>
            <a:r>
              <a:rPr lang="sk-SK" sz="3600" dirty="0"/>
              <a:t>Aktuálne problémy v biológii 2</a:t>
            </a:r>
          </a:p>
        </p:txBody>
      </p:sp>
      <p:sp>
        <p:nvSpPr>
          <p:cNvPr id="8" name="Podnadpis 2">
            <a:extLst>
              <a:ext uri="{FF2B5EF4-FFF2-40B4-BE49-F238E27FC236}">
                <a16:creationId xmlns:a16="http://schemas.microsoft.com/office/drawing/2014/main" id="{333629F1-8385-4F1C-80F7-D1E057480E07}"/>
              </a:ext>
            </a:extLst>
          </p:cNvPr>
          <p:cNvSpPr>
            <a:spLocks noGrp="1"/>
          </p:cNvSpPr>
          <p:nvPr>
            <p:ph type="subTitle" idx="1"/>
          </p:nvPr>
        </p:nvSpPr>
        <p:spPr>
          <a:xfrm>
            <a:off x="0" y="3429000"/>
            <a:ext cx="5375181" cy="3255962"/>
          </a:xfrm>
        </p:spPr>
        <p:txBody>
          <a:bodyPr>
            <a:normAutofit fontScale="92500" lnSpcReduction="10000"/>
          </a:bodyPr>
          <a:lstStyle/>
          <a:p>
            <a:br>
              <a:rPr lang="en-US" dirty="0"/>
            </a:br>
            <a:r>
              <a:rPr lang="en-US" b="1" dirty="0"/>
              <a:t>Six Key Topics in Microbiology</a:t>
            </a:r>
          </a:p>
          <a:p>
            <a:r>
              <a:rPr lang="sk-SK" dirty="0" err="1">
                <a:solidFill>
                  <a:schemeClr val="bg1">
                    <a:lumMod val="85000"/>
                  </a:schemeClr>
                </a:solidFill>
              </a:rPr>
              <a:t>Antimicrobial</a:t>
            </a:r>
            <a:r>
              <a:rPr lang="sk-SK" dirty="0">
                <a:solidFill>
                  <a:schemeClr val="bg1">
                    <a:lumMod val="85000"/>
                  </a:schemeClr>
                </a:solidFill>
              </a:rPr>
              <a:t> </a:t>
            </a:r>
            <a:r>
              <a:rPr lang="sk-SK" dirty="0" err="1">
                <a:solidFill>
                  <a:schemeClr val="bg1">
                    <a:lumMod val="85000"/>
                  </a:schemeClr>
                </a:solidFill>
              </a:rPr>
              <a:t>Resistance</a:t>
            </a:r>
            <a:endParaRPr lang="sk-SK" dirty="0">
              <a:solidFill>
                <a:schemeClr val="bg1">
                  <a:lumMod val="85000"/>
                </a:schemeClr>
              </a:solidFill>
            </a:endParaRPr>
          </a:p>
          <a:p>
            <a:r>
              <a:rPr lang="sk-SK" dirty="0" err="1">
                <a:solidFill>
                  <a:schemeClr val="bg1">
                    <a:lumMod val="85000"/>
                  </a:schemeClr>
                </a:solidFill>
              </a:rPr>
              <a:t>Environmental</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a:p>
            <a:r>
              <a:rPr lang="sk-SK" dirty="0" err="1">
                <a:solidFill>
                  <a:schemeClr val="bg1">
                    <a:lumMod val="85000"/>
                  </a:schemeClr>
                </a:solidFill>
              </a:rPr>
              <a:t>Pathogenicity</a:t>
            </a:r>
            <a:r>
              <a:rPr lang="sk-SK" dirty="0">
                <a:solidFill>
                  <a:schemeClr val="bg1">
                    <a:lumMod val="85000"/>
                  </a:schemeClr>
                </a:solidFill>
              </a:rPr>
              <a:t> and </a:t>
            </a:r>
            <a:r>
              <a:rPr lang="sk-SK" dirty="0" err="1">
                <a:solidFill>
                  <a:schemeClr val="bg1">
                    <a:lumMod val="85000"/>
                  </a:schemeClr>
                </a:solidFill>
              </a:rPr>
              <a:t>Virulence</a:t>
            </a:r>
            <a:endParaRPr lang="sk-SK" dirty="0">
              <a:solidFill>
                <a:schemeClr val="bg1">
                  <a:lumMod val="85000"/>
                </a:schemeClr>
              </a:solidFill>
            </a:endParaRPr>
          </a:p>
          <a:p>
            <a:r>
              <a:rPr lang="sk-SK" dirty="0" err="1"/>
              <a:t>Biotechnology</a:t>
            </a:r>
            <a:r>
              <a:rPr lang="sk-SK" dirty="0"/>
              <a:t> and </a:t>
            </a:r>
            <a:r>
              <a:rPr lang="sk-SK" dirty="0" err="1"/>
              <a:t>Synthetic</a:t>
            </a:r>
            <a:r>
              <a:rPr lang="sk-SK" dirty="0"/>
              <a:t> </a:t>
            </a:r>
            <a:r>
              <a:rPr lang="sk-SK" dirty="0" err="1"/>
              <a:t>Biology</a:t>
            </a:r>
            <a:endParaRPr lang="sk-SK" dirty="0"/>
          </a:p>
          <a:p>
            <a:r>
              <a:rPr lang="sk-SK" dirty="0" err="1">
                <a:solidFill>
                  <a:schemeClr val="bg1">
                    <a:lumMod val="85000"/>
                  </a:schemeClr>
                </a:solidFill>
              </a:rPr>
              <a:t>Microbiomes</a:t>
            </a:r>
            <a:endParaRPr lang="sk-SK" dirty="0">
              <a:solidFill>
                <a:schemeClr val="bg1">
                  <a:lumMod val="85000"/>
                </a:schemeClr>
              </a:solidFill>
            </a:endParaRPr>
          </a:p>
          <a:p>
            <a:r>
              <a:rPr lang="sk-SK" dirty="0" err="1">
                <a:solidFill>
                  <a:schemeClr val="bg1">
                    <a:lumMod val="85000"/>
                  </a:schemeClr>
                </a:solidFill>
              </a:rPr>
              <a:t>Food</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p:txBody>
      </p:sp>
      <p:sp>
        <p:nvSpPr>
          <p:cNvPr id="7" name="Obdĺžnik 6">
            <a:extLst>
              <a:ext uri="{FF2B5EF4-FFF2-40B4-BE49-F238E27FC236}">
                <a16:creationId xmlns:a16="http://schemas.microsoft.com/office/drawing/2014/main" id="{95DA1419-4225-4A6B-8950-424A99635F75}"/>
              </a:ext>
            </a:extLst>
          </p:cNvPr>
          <p:cNvSpPr/>
          <p:nvPr/>
        </p:nvSpPr>
        <p:spPr>
          <a:xfrm>
            <a:off x="6096000" y="134470"/>
            <a:ext cx="6096000" cy="923330"/>
          </a:xfrm>
          <a:prstGeom prst="rect">
            <a:avLst/>
          </a:prstGeom>
        </p:spPr>
        <p:txBody>
          <a:bodyPr>
            <a:spAutoFit/>
          </a:bodyPr>
          <a:lstStyle/>
          <a:p>
            <a:pPr algn="ctr"/>
            <a:r>
              <a:rPr lang="en-US" dirty="0" err="1"/>
              <a:t>hyperparasitic</a:t>
            </a:r>
            <a:r>
              <a:rPr lang="en-US" dirty="0"/>
              <a:t> mobile genetic elements</a:t>
            </a:r>
            <a:r>
              <a:rPr lang="sk-SK" dirty="0"/>
              <a:t>, </a:t>
            </a:r>
            <a:r>
              <a:rPr lang="en-US" dirty="0"/>
              <a:t>so-called phage satellites</a:t>
            </a:r>
            <a:r>
              <a:rPr lang="sk-SK" dirty="0"/>
              <a:t>,</a:t>
            </a:r>
            <a:r>
              <a:rPr lang="en-US" dirty="0"/>
              <a:t> exploit </a:t>
            </a:r>
            <a:r>
              <a:rPr lang="sk-SK" dirty="0"/>
              <a:t>(</a:t>
            </a:r>
            <a:r>
              <a:rPr lang="sk-SK" dirty="0" err="1"/>
              <a:t>bacterial</a:t>
            </a:r>
            <a:r>
              <a:rPr lang="sk-SK" dirty="0"/>
              <a:t>)</a:t>
            </a:r>
            <a:r>
              <a:rPr lang="en-US" dirty="0"/>
              <a:t>phages to ensure their own propagation and horizontal transfer into new bacterial hosts </a:t>
            </a:r>
            <a:endParaRPr lang="sk-SK" dirty="0"/>
          </a:p>
        </p:txBody>
      </p:sp>
      <p:sp>
        <p:nvSpPr>
          <p:cNvPr id="6" name="Obdĺžnik 5">
            <a:extLst>
              <a:ext uri="{FF2B5EF4-FFF2-40B4-BE49-F238E27FC236}">
                <a16:creationId xmlns:a16="http://schemas.microsoft.com/office/drawing/2014/main" id="{D5EEE14B-68B8-4812-978B-72BD845C81CD}"/>
              </a:ext>
            </a:extLst>
          </p:cNvPr>
          <p:cNvSpPr/>
          <p:nvPr/>
        </p:nvSpPr>
        <p:spPr>
          <a:xfrm>
            <a:off x="5677834" y="6131334"/>
            <a:ext cx="6096000" cy="646331"/>
          </a:xfrm>
          <a:prstGeom prst="rect">
            <a:avLst/>
          </a:prstGeom>
        </p:spPr>
        <p:txBody>
          <a:bodyPr>
            <a:spAutoFit/>
          </a:bodyPr>
          <a:lstStyle/>
          <a:p>
            <a:pPr algn="ctr"/>
            <a:r>
              <a:rPr lang="sk-SK" dirty="0" err="1"/>
              <a:t>It</a:t>
            </a:r>
            <a:r>
              <a:rPr lang="sk-SK" dirty="0"/>
              <a:t> </a:t>
            </a:r>
            <a:r>
              <a:rPr lang="sk-SK" dirty="0" err="1"/>
              <a:t>is</a:t>
            </a:r>
            <a:r>
              <a:rPr lang="en-US" dirty="0"/>
              <a:t> discus</a:t>
            </a:r>
            <a:r>
              <a:rPr lang="sk-SK" dirty="0" err="1"/>
              <a:t>ed</a:t>
            </a:r>
            <a:r>
              <a:rPr lang="en-US" dirty="0"/>
              <a:t> how these elements can be repurposed for diverse biotech applications </a:t>
            </a:r>
            <a:endParaRPr lang="sk-SK" dirty="0"/>
          </a:p>
        </p:txBody>
      </p:sp>
      <p:pic>
        <p:nvPicPr>
          <p:cNvPr id="5" name="Obrázok 4">
            <a:extLst>
              <a:ext uri="{FF2B5EF4-FFF2-40B4-BE49-F238E27FC236}">
                <a16:creationId xmlns:a16="http://schemas.microsoft.com/office/drawing/2014/main" id="{E7451483-A22A-4B9B-9C62-3D26D881452E}"/>
              </a:ext>
            </a:extLst>
          </p:cNvPr>
          <p:cNvPicPr>
            <a:picLocks noChangeAspect="1"/>
          </p:cNvPicPr>
          <p:nvPr/>
        </p:nvPicPr>
        <p:blipFill>
          <a:blip r:embed="rId2"/>
          <a:stretch>
            <a:fillRect/>
          </a:stretch>
        </p:blipFill>
        <p:spPr>
          <a:xfrm>
            <a:off x="0" y="627529"/>
            <a:ext cx="6096000" cy="1383520"/>
          </a:xfrm>
          <a:prstGeom prst="rect">
            <a:avLst/>
          </a:prstGeom>
        </p:spPr>
      </p:pic>
      <p:pic>
        <p:nvPicPr>
          <p:cNvPr id="10" name="Obrázok 9">
            <a:extLst>
              <a:ext uri="{FF2B5EF4-FFF2-40B4-BE49-F238E27FC236}">
                <a16:creationId xmlns:a16="http://schemas.microsoft.com/office/drawing/2014/main" id="{BAFFDD17-6ED8-45D2-AC81-146FBDB331C0}"/>
              </a:ext>
            </a:extLst>
          </p:cNvPr>
          <p:cNvPicPr>
            <a:picLocks noChangeAspect="1"/>
          </p:cNvPicPr>
          <p:nvPr/>
        </p:nvPicPr>
        <p:blipFill>
          <a:blip r:embed="rId3"/>
          <a:stretch>
            <a:fillRect/>
          </a:stretch>
        </p:blipFill>
        <p:spPr>
          <a:xfrm>
            <a:off x="0" y="1865923"/>
            <a:ext cx="6096000" cy="1563077"/>
          </a:xfrm>
          <a:prstGeom prst="rect">
            <a:avLst/>
          </a:prstGeom>
        </p:spPr>
      </p:pic>
      <p:pic>
        <p:nvPicPr>
          <p:cNvPr id="12" name="Obrázok 11">
            <a:extLst>
              <a:ext uri="{FF2B5EF4-FFF2-40B4-BE49-F238E27FC236}">
                <a16:creationId xmlns:a16="http://schemas.microsoft.com/office/drawing/2014/main" id="{21AE63B5-7941-41D6-960C-127F8A7DE160}"/>
              </a:ext>
            </a:extLst>
          </p:cNvPr>
          <p:cNvPicPr>
            <a:picLocks noChangeAspect="1"/>
          </p:cNvPicPr>
          <p:nvPr/>
        </p:nvPicPr>
        <p:blipFill>
          <a:blip r:embed="rId4"/>
          <a:stretch>
            <a:fillRect/>
          </a:stretch>
        </p:blipFill>
        <p:spPr>
          <a:xfrm>
            <a:off x="6956613" y="1138239"/>
            <a:ext cx="4150378" cy="4993095"/>
          </a:xfrm>
          <a:prstGeom prst="rect">
            <a:avLst/>
          </a:prstGeom>
        </p:spPr>
      </p:pic>
    </p:spTree>
    <p:extLst>
      <p:ext uri="{BB962C8B-B14F-4D97-AF65-F5344CB8AC3E}">
        <p14:creationId xmlns:p14="http://schemas.microsoft.com/office/powerpoint/2010/main" val="165539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6015318" y="206190"/>
            <a:ext cx="6096000" cy="627528"/>
          </a:xfrm>
        </p:spPr>
        <p:txBody>
          <a:bodyPr>
            <a:normAutofit/>
          </a:bodyPr>
          <a:lstStyle/>
          <a:p>
            <a:r>
              <a:rPr lang="sk-SK" sz="3600" dirty="0"/>
              <a:t>Aktuálne problémy v biológii 2</a:t>
            </a:r>
          </a:p>
        </p:txBody>
      </p:sp>
      <p:sp>
        <p:nvSpPr>
          <p:cNvPr id="8" name="Podnadpis 2">
            <a:extLst>
              <a:ext uri="{FF2B5EF4-FFF2-40B4-BE49-F238E27FC236}">
                <a16:creationId xmlns:a16="http://schemas.microsoft.com/office/drawing/2014/main" id="{333629F1-8385-4F1C-80F7-D1E057480E07}"/>
              </a:ext>
            </a:extLst>
          </p:cNvPr>
          <p:cNvSpPr>
            <a:spLocks noGrp="1"/>
          </p:cNvSpPr>
          <p:nvPr>
            <p:ph type="subTitle" idx="1"/>
          </p:nvPr>
        </p:nvSpPr>
        <p:spPr>
          <a:xfrm>
            <a:off x="0" y="3585214"/>
            <a:ext cx="5375181" cy="3255962"/>
          </a:xfrm>
        </p:spPr>
        <p:txBody>
          <a:bodyPr>
            <a:normAutofit fontScale="92500" lnSpcReduction="10000"/>
          </a:bodyPr>
          <a:lstStyle/>
          <a:p>
            <a:br>
              <a:rPr lang="en-US" dirty="0"/>
            </a:br>
            <a:r>
              <a:rPr lang="en-US" b="1" dirty="0"/>
              <a:t>Six Key Topics in Microbiology</a:t>
            </a:r>
          </a:p>
          <a:p>
            <a:r>
              <a:rPr lang="sk-SK" dirty="0" err="1">
                <a:solidFill>
                  <a:schemeClr val="bg1">
                    <a:lumMod val="85000"/>
                  </a:schemeClr>
                </a:solidFill>
              </a:rPr>
              <a:t>Antimicrobial</a:t>
            </a:r>
            <a:r>
              <a:rPr lang="sk-SK" dirty="0">
                <a:solidFill>
                  <a:schemeClr val="bg1">
                    <a:lumMod val="85000"/>
                  </a:schemeClr>
                </a:solidFill>
              </a:rPr>
              <a:t> </a:t>
            </a:r>
            <a:r>
              <a:rPr lang="sk-SK" dirty="0" err="1">
                <a:solidFill>
                  <a:schemeClr val="bg1">
                    <a:lumMod val="85000"/>
                  </a:schemeClr>
                </a:solidFill>
              </a:rPr>
              <a:t>Resistance</a:t>
            </a:r>
            <a:endParaRPr lang="sk-SK" dirty="0">
              <a:solidFill>
                <a:schemeClr val="bg1">
                  <a:lumMod val="85000"/>
                </a:schemeClr>
              </a:solidFill>
            </a:endParaRPr>
          </a:p>
          <a:p>
            <a:r>
              <a:rPr lang="sk-SK" dirty="0" err="1">
                <a:solidFill>
                  <a:schemeClr val="bg1">
                    <a:lumMod val="85000"/>
                  </a:schemeClr>
                </a:solidFill>
              </a:rPr>
              <a:t>Environmental</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a:p>
            <a:r>
              <a:rPr lang="sk-SK" dirty="0" err="1">
                <a:solidFill>
                  <a:schemeClr val="bg1">
                    <a:lumMod val="85000"/>
                  </a:schemeClr>
                </a:solidFill>
              </a:rPr>
              <a:t>Pathogenicity</a:t>
            </a:r>
            <a:r>
              <a:rPr lang="sk-SK" dirty="0">
                <a:solidFill>
                  <a:schemeClr val="bg1">
                    <a:lumMod val="85000"/>
                  </a:schemeClr>
                </a:solidFill>
              </a:rPr>
              <a:t> and </a:t>
            </a:r>
            <a:r>
              <a:rPr lang="sk-SK" dirty="0" err="1">
                <a:solidFill>
                  <a:schemeClr val="bg1">
                    <a:lumMod val="85000"/>
                  </a:schemeClr>
                </a:solidFill>
              </a:rPr>
              <a:t>Virulence</a:t>
            </a:r>
            <a:endParaRPr lang="sk-SK" dirty="0">
              <a:solidFill>
                <a:schemeClr val="bg1">
                  <a:lumMod val="85000"/>
                </a:schemeClr>
              </a:solidFill>
            </a:endParaRPr>
          </a:p>
          <a:p>
            <a:r>
              <a:rPr lang="sk-SK" dirty="0" err="1">
                <a:solidFill>
                  <a:schemeClr val="bg1">
                    <a:lumMod val="85000"/>
                  </a:schemeClr>
                </a:solidFill>
              </a:rPr>
              <a:t>Biotechnology</a:t>
            </a:r>
            <a:r>
              <a:rPr lang="sk-SK" dirty="0">
                <a:solidFill>
                  <a:schemeClr val="bg1">
                    <a:lumMod val="85000"/>
                  </a:schemeClr>
                </a:solidFill>
              </a:rPr>
              <a:t> and </a:t>
            </a:r>
            <a:r>
              <a:rPr lang="sk-SK" dirty="0" err="1">
                <a:solidFill>
                  <a:schemeClr val="bg1">
                    <a:lumMod val="85000"/>
                  </a:schemeClr>
                </a:solidFill>
              </a:rPr>
              <a:t>Synthetic</a:t>
            </a:r>
            <a:r>
              <a:rPr lang="sk-SK" dirty="0">
                <a:solidFill>
                  <a:schemeClr val="bg1">
                    <a:lumMod val="85000"/>
                  </a:schemeClr>
                </a:solidFill>
              </a:rPr>
              <a:t> </a:t>
            </a:r>
            <a:r>
              <a:rPr lang="sk-SK" dirty="0" err="1">
                <a:solidFill>
                  <a:schemeClr val="bg1">
                    <a:lumMod val="85000"/>
                  </a:schemeClr>
                </a:solidFill>
              </a:rPr>
              <a:t>Biology</a:t>
            </a:r>
            <a:endParaRPr lang="sk-SK" dirty="0">
              <a:solidFill>
                <a:schemeClr val="bg1">
                  <a:lumMod val="85000"/>
                </a:schemeClr>
              </a:solidFill>
            </a:endParaRPr>
          </a:p>
          <a:p>
            <a:r>
              <a:rPr lang="sk-SK" dirty="0" err="1"/>
              <a:t>Microbiomes</a:t>
            </a:r>
            <a:endParaRPr lang="sk-SK" dirty="0"/>
          </a:p>
          <a:p>
            <a:r>
              <a:rPr lang="sk-SK" dirty="0" err="1">
                <a:solidFill>
                  <a:schemeClr val="bg1">
                    <a:lumMod val="85000"/>
                  </a:schemeClr>
                </a:solidFill>
              </a:rPr>
              <a:t>Food</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p:txBody>
      </p:sp>
      <p:sp>
        <p:nvSpPr>
          <p:cNvPr id="7" name="Obdĺžnik 6">
            <a:extLst>
              <a:ext uri="{FF2B5EF4-FFF2-40B4-BE49-F238E27FC236}">
                <a16:creationId xmlns:a16="http://schemas.microsoft.com/office/drawing/2014/main" id="{95DA1419-4225-4A6B-8950-424A99635F75}"/>
              </a:ext>
            </a:extLst>
          </p:cNvPr>
          <p:cNvSpPr/>
          <p:nvPr/>
        </p:nvSpPr>
        <p:spPr>
          <a:xfrm>
            <a:off x="6096000" y="1417827"/>
            <a:ext cx="6096000" cy="1477328"/>
          </a:xfrm>
          <a:prstGeom prst="rect">
            <a:avLst/>
          </a:prstGeom>
        </p:spPr>
        <p:txBody>
          <a:bodyPr>
            <a:spAutoFit/>
          </a:bodyPr>
          <a:lstStyle/>
          <a:p>
            <a:pPr algn="ctr"/>
            <a:r>
              <a:rPr lang="en-US" dirty="0"/>
              <a:t>cascading effects are initiated when phage communities are transferred to the gut by </a:t>
            </a:r>
            <a:r>
              <a:rPr lang="sk-SK" dirty="0" err="1"/>
              <a:t>fecal</a:t>
            </a:r>
            <a:r>
              <a:rPr lang="sk-SK" dirty="0"/>
              <a:t> </a:t>
            </a:r>
            <a:r>
              <a:rPr lang="sk-SK" dirty="0" err="1"/>
              <a:t>microbiota</a:t>
            </a:r>
            <a:r>
              <a:rPr lang="sk-SK" dirty="0"/>
              <a:t> </a:t>
            </a:r>
            <a:r>
              <a:rPr lang="sk-SK" dirty="0" err="1"/>
              <a:t>transplantation</a:t>
            </a:r>
            <a:r>
              <a:rPr lang="en-US" dirty="0"/>
              <a:t>, which leads to changes in the </a:t>
            </a:r>
            <a:r>
              <a:rPr lang="sk-SK" dirty="0" err="1"/>
              <a:t>gut</a:t>
            </a:r>
            <a:r>
              <a:rPr lang="sk-SK" dirty="0"/>
              <a:t> </a:t>
            </a:r>
            <a:r>
              <a:rPr lang="sk-SK" dirty="0" err="1"/>
              <a:t>microbiome</a:t>
            </a:r>
            <a:r>
              <a:rPr lang="en-US" dirty="0"/>
              <a:t> composition, host metabolome, and improve host health such as alleviating symptoms of obesity and type-2-diabetes </a:t>
            </a:r>
            <a:endParaRPr lang="sk-SK" dirty="0"/>
          </a:p>
        </p:txBody>
      </p:sp>
      <p:pic>
        <p:nvPicPr>
          <p:cNvPr id="3" name="Obrázok 2">
            <a:extLst>
              <a:ext uri="{FF2B5EF4-FFF2-40B4-BE49-F238E27FC236}">
                <a16:creationId xmlns:a16="http://schemas.microsoft.com/office/drawing/2014/main" id="{1B285613-5081-4C0F-AEE7-8DE904586C14}"/>
              </a:ext>
            </a:extLst>
          </p:cNvPr>
          <p:cNvPicPr>
            <a:picLocks noChangeAspect="1"/>
          </p:cNvPicPr>
          <p:nvPr/>
        </p:nvPicPr>
        <p:blipFill>
          <a:blip r:embed="rId2"/>
          <a:stretch>
            <a:fillRect/>
          </a:stretch>
        </p:blipFill>
        <p:spPr>
          <a:xfrm>
            <a:off x="0" y="0"/>
            <a:ext cx="5774021" cy="1456783"/>
          </a:xfrm>
          <a:prstGeom prst="rect">
            <a:avLst/>
          </a:prstGeom>
        </p:spPr>
      </p:pic>
      <p:pic>
        <p:nvPicPr>
          <p:cNvPr id="4" name="Obrázok 3">
            <a:extLst>
              <a:ext uri="{FF2B5EF4-FFF2-40B4-BE49-F238E27FC236}">
                <a16:creationId xmlns:a16="http://schemas.microsoft.com/office/drawing/2014/main" id="{1F695C43-B866-43FD-8335-E66693A7841B}"/>
              </a:ext>
            </a:extLst>
          </p:cNvPr>
          <p:cNvPicPr>
            <a:picLocks noChangeAspect="1"/>
          </p:cNvPicPr>
          <p:nvPr/>
        </p:nvPicPr>
        <p:blipFill>
          <a:blip r:embed="rId3"/>
          <a:stretch>
            <a:fillRect/>
          </a:stretch>
        </p:blipFill>
        <p:spPr>
          <a:xfrm>
            <a:off x="0" y="1264393"/>
            <a:ext cx="6096000" cy="1784195"/>
          </a:xfrm>
          <a:prstGeom prst="rect">
            <a:avLst/>
          </a:prstGeom>
        </p:spPr>
      </p:pic>
      <p:pic>
        <p:nvPicPr>
          <p:cNvPr id="9" name="Obrázok 8">
            <a:extLst>
              <a:ext uri="{FF2B5EF4-FFF2-40B4-BE49-F238E27FC236}">
                <a16:creationId xmlns:a16="http://schemas.microsoft.com/office/drawing/2014/main" id="{9874634D-1A5C-4762-B031-A26897B82905}"/>
              </a:ext>
            </a:extLst>
          </p:cNvPr>
          <p:cNvPicPr>
            <a:picLocks noChangeAspect="1"/>
          </p:cNvPicPr>
          <p:nvPr/>
        </p:nvPicPr>
        <p:blipFill>
          <a:blip r:embed="rId4"/>
          <a:stretch>
            <a:fillRect/>
          </a:stretch>
        </p:blipFill>
        <p:spPr>
          <a:xfrm>
            <a:off x="5029200" y="3105176"/>
            <a:ext cx="6932363" cy="3358369"/>
          </a:xfrm>
          <a:prstGeom prst="rect">
            <a:avLst/>
          </a:prstGeom>
        </p:spPr>
      </p:pic>
    </p:spTree>
    <p:extLst>
      <p:ext uri="{BB962C8B-B14F-4D97-AF65-F5344CB8AC3E}">
        <p14:creationId xmlns:p14="http://schemas.microsoft.com/office/powerpoint/2010/main" val="359850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5DD243-BEF1-4228-ACD0-1DB600418231}"/>
              </a:ext>
            </a:extLst>
          </p:cNvPr>
          <p:cNvSpPr>
            <a:spLocks noGrp="1"/>
          </p:cNvSpPr>
          <p:nvPr>
            <p:ph type="ctrTitle"/>
          </p:nvPr>
        </p:nvSpPr>
        <p:spPr>
          <a:xfrm>
            <a:off x="0" y="1"/>
            <a:ext cx="5824604" cy="596134"/>
          </a:xfrm>
        </p:spPr>
        <p:txBody>
          <a:bodyPr>
            <a:normAutofit/>
          </a:bodyPr>
          <a:lstStyle/>
          <a:p>
            <a:r>
              <a:rPr lang="sk-SK" sz="3600" dirty="0"/>
              <a:t>Aktuálne problémy v biológii 2</a:t>
            </a:r>
          </a:p>
        </p:txBody>
      </p:sp>
      <p:sp>
        <p:nvSpPr>
          <p:cNvPr id="8" name="Podnadpis 2">
            <a:extLst>
              <a:ext uri="{FF2B5EF4-FFF2-40B4-BE49-F238E27FC236}">
                <a16:creationId xmlns:a16="http://schemas.microsoft.com/office/drawing/2014/main" id="{333629F1-8385-4F1C-80F7-D1E057480E07}"/>
              </a:ext>
            </a:extLst>
          </p:cNvPr>
          <p:cNvSpPr>
            <a:spLocks noGrp="1"/>
          </p:cNvSpPr>
          <p:nvPr>
            <p:ph type="subTitle" idx="1"/>
          </p:nvPr>
        </p:nvSpPr>
        <p:spPr>
          <a:xfrm>
            <a:off x="1" y="3429000"/>
            <a:ext cx="4464424" cy="3255962"/>
          </a:xfrm>
        </p:spPr>
        <p:txBody>
          <a:bodyPr>
            <a:normAutofit fontScale="92500" lnSpcReduction="10000"/>
          </a:bodyPr>
          <a:lstStyle/>
          <a:p>
            <a:br>
              <a:rPr lang="en-US" dirty="0"/>
            </a:br>
            <a:r>
              <a:rPr lang="en-US" b="1" dirty="0"/>
              <a:t>Six Key Topics in Microbiology</a:t>
            </a:r>
          </a:p>
          <a:p>
            <a:r>
              <a:rPr lang="sk-SK" dirty="0" err="1">
                <a:solidFill>
                  <a:schemeClr val="bg1">
                    <a:lumMod val="85000"/>
                  </a:schemeClr>
                </a:solidFill>
              </a:rPr>
              <a:t>Antimicrobial</a:t>
            </a:r>
            <a:r>
              <a:rPr lang="sk-SK" dirty="0">
                <a:solidFill>
                  <a:schemeClr val="bg1">
                    <a:lumMod val="85000"/>
                  </a:schemeClr>
                </a:solidFill>
              </a:rPr>
              <a:t> </a:t>
            </a:r>
            <a:r>
              <a:rPr lang="sk-SK" dirty="0" err="1">
                <a:solidFill>
                  <a:schemeClr val="bg1">
                    <a:lumMod val="85000"/>
                  </a:schemeClr>
                </a:solidFill>
              </a:rPr>
              <a:t>Resistance</a:t>
            </a:r>
            <a:endParaRPr lang="sk-SK" dirty="0">
              <a:solidFill>
                <a:schemeClr val="bg1">
                  <a:lumMod val="85000"/>
                </a:schemeClr>
              </a:solidFill>
            </a:endParaRPr>
          </a:p>
          <a:p>
            <a:r>
              <a:rPr lang="sk-SK" dirty="0" err="1">
                <a:solidFill>
                  <a:schemeClr val="bg1">
                    <a:lumMod val="85000"/>
                  </a:schemeClr>
                </a:solidFill>
              </a:rPr>
              <a:t>Environmental</a:t>
            </a:r>
            <a:r>
              <a:rPr lang="sk-SK" dirty="0">
                <a:solidFill>
                  <a:schemeClr val="bg1">
                    <a:lumMod val="85000"/>
                  </a:schemeClr>
                </a:solidFill>
              </a:rPr>
              <a:t> </a:t>
            </a:r>
            <a:r>
              <a:rPr lang="sk-SK" dirty="0" err="1">
                <a:solidFill>
                  <a:schemeClr val="bg1">
                    <a:lumMod val="85000"/>
                  </a:schemeClr>
                </a:solidFill>
              </a:rPr>
              <a:t>Microbiology</a:t>
            </a:r>
            <a:endParaRPr lang="sk-SK" dirty="0">
              <a:solidFill>
                <a:schemeClr val="bg1">
                  <a:lumMod val="85000"/>
                </a:schemeClr>
              </a:solidFill>
            </a:endParaRPr>
          </a:p>
          <a:p>
            <a:r>
              <a:rPr lang="sk-SK" dirty="0" err="1">
                <a:solidFill>
                  <a:schemeClr val="bg1">
                    <a:lumMod val="85000"/>
                  </a:schemeClr>
                </a:solidFill>
              </a:rPr>
              <a:t>Pathogenicity</a:t>
            </a:r>
            <a:r>
              <a:rPr lang="sk-SK" dirty="0">
                <a:solidFill>
                  <a:schemeClr val="bg1">
                    <a:lumMod val="85000"/>
                  </a:schemeClr>
                </a:solidFill>
              </a:rPr>
              <a:t> and </a:t>
            </a:r>
            <a:r>
              <a:rPr lang="sk-SK" dirty="0" err="1">
                <a:solidFill>
                  <a:schemeClr val="bg1">
                    <a:lumMod val="85000"/>
                  </a:schemeClr>
                </a:solidFill>
              </a:rPr>
              <a:t>Virulence</a:t>
            </a:r>
            <a:endParaRPr lang="sk-SK" dirty="0">
              <a:solidFill>
                <a:schemeClr val="bg1">
                  <a:lumMod val="85000"/>
                </a:schemeClr>
              </a:solidFill>
            </a:endParaRPr>
          </a:p>
          <a:p>
            <a:r>
              <a:rPr lang="sk-SK" dirty="0" err="1">
                <a:solidFill>
                  <a:schemeClr val="bg1">
                    <a:lumMod val="85000"/>
                  </a:schemeClr>
                </a:solidFill>
              </a:rPr>
              <a:t>Biotechnology</a:t>
            </a:r>
            <a:r>
              <a:rPr lang="sk-SK" dirty="0">
                <a:solidFill>
                  <a:schemeClr val="bg1">
                    <a:lumMod val="85000"/>
                  </a:schemeClr>
                </a:solidFill>
              </a:rPr>
              <a:t> and </a:t>
            </a:r>
            <a:r>
              <a:rPr lang="sk-SK" dirty="0" err="1">
                <a:solidFill>
                  <a:schemeClr val="bg1">
                    <a:lumMod val="85000"/>
                  </a:schemeClr>
                </a:solidFill>
              </a:rPr>
              <a:t>Synthetic</a:t>
            </a:r>
            <a:r>
              <a:rPr lang="sk-SK" dirty="0">
                <a:solidFill>
                  <a:schemeClr val="bg1">
                    <a:lumMod val="85000"/>
                  </a:schemeClr>
                </a:solidFill>
              </a:rPr>
              <a:t> </a:t>
            </a:r>
            <a:r>
              <a:rPr lang="sk-SK" dirty="0" err="1">
                <a:solidFill>
                  <a:schemeClr val="bg1">
                    <a:lumMod val="85000"/>
                  </a:schemeClr>
                </a:solidFill>
              </a:rPr>
              <a:t>Biology</a:t>
            </a:r>
            <a:endParaRPr lang="sk-SK" dirty="0">
              <a:solidFill>
                <a:schemeClr val="bg1">
                  <a:lumMod val="85000"/>
                </a:schemeClr>
              </a:solidFill>
            </a:endParaRPr>
          </a:p>
          <a:p>
            <a:r>
              <a:rPr lang="sk-SK" dirty="0" err="1">
                <a:solidFill>
                  <a:schemeClr val="bg1">
                    <a:lumMod val="85000"/>
                  </a:schemeClr>
                </a:solidFill>
              </a:rPr>
              <a:t>Microbiomes</a:t>
            </a:r>
            <a:endParaRPr lang="sk-SK" dirty="0">
              <a:solidFill>
                <a:schemeClr val="bg1">
                  <a:lumMod val="85000"/>
                </a:schemeClr>
              </a:solidFill>
            </a:endParaRPr>
          </a:p>
          <a:p>
            <a:r>
              <a:rPr lang="sk-SK" dirty="0" err="1"/>
              <a:t>Food</a:t>
            </a:r>
            <a:r>
              <a:rPr lang="sk-SK" dirty="0"/>
              <a:t> </a:t>
            </a:r>
            <a:r>
              <a:rPr lang="sk-SK" dirty="0" err="1"/>
              <a:t>Microbiology</a:t>
            </a:r>
            <a:endParaRPr lang="sk-SK" dirty="0"/>
          </a:p>
        </p:txBody>
      </p:sp>
      <p:sp>
        <p:nvSpPr>
          <p:cNvPr id="7" name="Obdĺžnik 6">
            <a:extLst>
              <a:ext uri="{FF2B5EF4-FFF2-40B4-BE49-F238E27FC236}">
                <a16:creationId xmlns:a16="http://schemas.microsoft.com/office/drawing/2014/main" id="{95DA1419-4225-4A6B-8950-424A99635F75}"/>
              </a:ext>
            </a:extLst>
          </p:cNvPr>
          <p:cNvSpPr/>
          <p:nvPr/>
        </p:nvSpPr>
        <p:spPr>
          <a:xfrm>
            <a:off x="4697506" y="1544034"/>
            <a:ext cx="2935285" cy="2031325"/>
          </a:xfrm>
          <a:prstGeom prst="rect">
            <a:avLst/>
          </a:prstGeom>
        </p:spPr>
        <p:txBody>
          <a:bodyPr wrap="square">
            <a:spAutoFit/>
          </a:bodyPr>
          <a:lstStyle/>
          <a:p>
            <a:pPr algn="ctr"/>
            <a:r>
              <a:rPr lang="sk-SK" dirty="0"/>
              <a:t>F</a:t>
            </a:r>
            <a:r>
              <a:rPr lang="en-US" dirty="0" err="1"/>
              <a:t>ruits</a:t>
            </a:r>
            <a:r>
              <a:rPr lang="en-US" dirty="0"/>
              <a:t> and vegetables </a:t>
            </a:r>
            <a:r>
              <a:rPr lang="sk-SK" dirty="0"/>
              <a:t>are</a:t>
            </a:r>
            <a:r>
              <a:rPr lang="en-US" dirty="0"/>
              <a:t> </a:t>
            </a:r>
            <a:r>
              <a:rPr lang="en-US" dirty="0" err="1"/>
              <a:t>holobionts</a:t>
            </a:r>
            <a:r>
              <a:rPr lang="sk-SK" dirty="0"/>
              <a:t>, a</a:t>
            </a:r>
            <a:r>
              <a:rPr lang="en-US" dirty="0"/>
              <a:t>t harvest, all fruits and vegetables harbor a highly abundant and specific microbiota including beneficial, pathogenic and spoilage microorganisms </a:t>
            </a:r>
            <a:endParaRPr lang="sk-SK" dirty="0"/>
          </a:p>
        </p:txBody>
      </p:sp>
      <p:sp>
        <p:nvSpPr>
          <p:cNvPr id="6" name="Obdĺžnik 5">
            <a:extLst>
              <a:ext uri="{FF2B5EF4-FFF2-40B4-BE49-F238E27FC236}">
                <a16:creationId xmlns:a16="http://schemas.microsoft.com/office/drawing/2014/main" id="{D5EEE14B-68B8-4812-978B-72BD845C81CD}"/>
              </a:ext>
            </a:extLst>
          </p:cNvPr>
          <p:cNvSpPr/>
          <p:nvPr/>
        </p:nvSpPr>
        <p:spPr>
          <a:xfrm>
            <a:off x="4697506" y="6142664"/>
            <a:ext cx="7192869" cy="646331"/>
          </a:xfrm>
          <a:prstGeom prst="rect">
            <a:avLst/>
          </a:prstGeom>
        </p:spPr>
        <p:txBody>
          <a:bodyPr wrap="square">
            <a:spAutoFit/>
          </a:bodyPr>
          <a:lstStyle/>
          <a:p>
            <a:pPr algn="ctr"/>
            <a:r>
              <a:rPr lang="en-US" dirty="0"/>
              <a:t>Field and postharvest handling of fruits and vegetables was shown to affect the indigenous microbiome and storability of fruits and vegetables</a:t>
            </a:r>
            <a:endParaRPr lang="sk-SK" dirty="0"/>
          </a:p>
        </p:txBody>
      </p:sp>
      <p:pic>
        <p:nvPicPr>
          <p:cNvPr id="3" name="Obrázok 2">
            <a:extLst>
              <a:ext uri="{FF2B5EF4-FFF2-40B4-BE49-F238E27FC236}">
                <a16:creationId xmlns:a16="http://schemas.microsoft.com/office/drawing/2014/main" id="{76356D61-8048-46F1-8CE0-CD355C356316}"/>
              </a:ext>
            </a:extLst>
          </p:cNvPr>
          <p:cNvPicPr>
            <a:picLocks noChangeAspect="1"/>
          </p:cNvPicPr>
          <p:nvPr/>
        </p:nvPicPr>
        <p:blipFill>
          <a:blip r:embed="rId2"/>
          <a:stretch>
            <a:fillRect/>
          </a:stretch>
        </p:blipFill>
        <p:spPr>
          <a:xfrm>
            <a:off x="1" y="596136"/>
            <a:ext cx="5172634" cy="1007114"/>
          </a:xfrm>
          <a:prstGeom prst="rect">
            <a:avLst/>
          </a:prstGeom>
        </p:spPr>
      </p:pic>
      <p:pic>
        <p:nvPicPr>
          <p:cNvPr id="4" name="Obrázok 3">
            <a:extLst>
              <a:ext uri="{FF2B5EF4-FFF2-40B4-BE49-F238E27FC236}">
                <a16:creationId xmlns:a16="http://schemas.microsoft.com/office/drawing/2014/main" id="{F651CA5D-77F2-4692-8703-47B18CF4B1F1}"/>
              </a:ext>
            </a:extLst>
          </p:cNvPr>
          <p:cNvPicPr>
            <a:picLocks noChangeAspect="1"/>
          </p:cNvPicPr>
          <p:nvPr/>
        </p:nvPicPr>
        <p:blipFill>
          <a:blip r:embed="rId3"/>
          <a:stretch>
            <a:fillRect/>
          </a:stretch>
        </p:blipFill>
        <p:spPr>
          <a:xfrm>
            <a:off x="0" y="1677573"/>
            <a:ext cx="4805082" cy="1364848"/>
          </a:xfrm>
          <a:prstGeom prst="rect">
            <a:avLst/>
          </a:prstGeom>
        </p:spPr>
      </p:pic>
      <p:pic>
        <p:nvPicPr>
          <p:cNvPr id="9" name="Obrázok 8">
            <a:extLst>
              <a:ext uri="{FF2B5EF4-FFF2-40B4-BE49-F238E27FC236}">
                <a16:creationId xmlns:a16="http://schemas.microsoft.com/office/drawing/2014/main" id="{D6B84971-30F5-4D7F-BD89-59623E0C598B}"/>
              </a:ext>
            </a:extLst>
          </p:cNvPr>
          <p:cNvPicPr>
            <a:picLocks noChangeAspect="1"/>
          </p:cNvPicPr>
          <p:nvPr/>
        </p:nvPicPr>
        <p:blipFill>
          <a:blip r:embed="rId4"/>
          <a:stretch>
            <a:fillRect/>
          </a:stretch>
        </p:blipFill>
        <p:spPr>
          <a:xfrm>
            <a:off x="7614861" y="69005"/>
            <a:ext cx="4333875" cy="3448050"/>
          </a:xfrm>
          <a:prstGeom prst="rect">
            <a:avLst/>
          </a:prstGeom>
        </p:spPr>
      </p:pic>
      <p:pic>
        <p:nvPicPr>
          <p:cNvPr id="11" name="Obrázok 10">
            <a:extLst>
              <a:ext uri="{FF2B5EF4-FFF2-40B4-BE49-F238E27FC236}">
                <a16:creationId xmlns:a16="http://schemas.microsoft.com/office/drawing/2014/main" id="{8F124D26-8573-4C8D-AB4E-218A1D8FBC90}"/>
              </a:ext>
            </a:extLst>
          </p:cNvPr>
          <p:cNvPicPr>
            <a:picLocks noChangeAspect="1"/>
          </p:cNvPicPr>
          <p:nvPr/>
        </p:nvPicPr>
        <p:blipFill>
          <a:blip r:embed="rId5"/>
          <a:stretch>
            <a:fillRect/>
          </a:stretch>
        </p:blipFill>
        <p:spPr>
          <a:xfrm>
            <a:off x="6465607" y="3517055"/>
            <a:ext cx="5200650" cy="2647950"/>
          </a:xfrm>
          <a:prstGeom prst="rect">
            <a:avLst/>
          </a:prstGeom>
        </p:spPr>
      </p:pic>
    </p:spTree>
    <p:extLst>
      <p:ext uri="{BB962C8B-B14F-4D97-AF65-F5344CB8AC3E}">
        <p14:creationId xmlns:p14="http://schemas.microsoft.com/office/powerpoint/2010/main" val="2273957302"/>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1814</Words>
  <Application>Microsoft Office PowerPoint</Application>
  <PresentationFormat>Širokouhlá</PresentationFormat>
  <Paragraphs>177</Paragraphs>
  <Slides>21</Slides>
  <Notes>0</Notes>
  <HiddenSlides>0</HiddenSlides>
  <MMClips>0</MMClips>
  <ScaleCrop>false</ScaleCrop>
  <HeadingPairs>
    <vt:vector size="6" baseType="variant">
      <vt:variant>
        <vt:lpstr>Použité písma</vt:lpstr>
      </vt:variant>
      <vt:variant>
        <vt:i4>13</vt:i4>
      </vt:variant>
      <vt:variant>
        <vt:lpstr>Motív</vt:lpstr>
      </vt:variant>
      <vt:variant>
        <vt:i4>1</vt:i4>
      </vt:variant>
      <vt:variant>
        <vt:lpstr>Nadpisy snímok</vt:lpstr>
      </vt:variant>
      <vt:variant>
        <vt:i4>21</vt:i4>
      </vt:variant>
    </vt:vector>
  </HeadingPairs>
  <TitlesOfParts>
    <vt:vector size="35" baseType="lpstr">
      <vt:lpstr>AdvOTd67905e7</vt:lpstr>
      <vt:lpstr>AdvOTd67905e7+20</vt:lpstr>
      <vt:lpstr>AdvPSSXR</vt:lpstr>
      <vt:lpstr>Arial</vt:lpstr>
      <vt:lpstr>CaeciliaLTStd-Roman</vt:lpstr>
      <vt:lpstr>Calibri</vt:lpstr>
      <vt:lpstr>Calibri Light</vt:lpstr>
      <vt:lpstr>DINNextLTPro-Light</vt:lpstr>
      <vt:lpstr>DINNextLTPro-LightItalic</vt:lpstr>
      <vt:lpstr>Lato-Regular</vt:lpstr>
      <vt:lpstr>MTSY</vt:lpstr>
      <vt:lpstr>STIX-Italic</vt:lpstr>
      <vt:lpstr>STIX-Regular</vt:lpstr>
      <vt:lpstr>Motív balíka Office</vt:lpstr>
      <vt:lpstr>Aktuálne problémy v biológii 2</vt:lpstr>
      <vt:lpstr>Aktuálne problémy v biológii 2</vt:lpstr>
      <vt:lpstr>Aktuálne problémy v biológii 2</vt:lpstr>
      <vt:lpstr>Aktuálne problémy v biológii 2</vt:lpstr>
      <vt:lpstr>Aktuálne problémy v biológii 2</vt:lpstr>
      <vt:lpstr>Aktuálne problémy v biológii 2</vt:lpstr>
      <vt:lpstr>Aktuálne problémy v biológii 2</vt:lpstr>
      <vt:lpstr>Aktuálne problémy v biológii 2</vt:lpstr>
      <vt:lpstr>Aktuálne problémy v biológii 2</vt:lpstr>
      <vt:lpstr>Aktuálne problémy v biológii 2</vt:lpstr>
      <vt:lpstr>Aktuálne problémy v biológii 2</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Aktuálne problémy v biológii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Aktuálne problémy v biológii 2</dc:title>
  <dc:creator>RW</dc:creator>
  <cp:lastModifiedBy>RW</cp:lastModifiedBy>
  <cp:revision>37</cp:revision>
  <dcterms:created xsi:type="dcterms:W3CDTF">2023-02-28T15:03:07Z</dcterms:created>
  <dcterms:modified xsi:type="dcterms:W3CDTF">2023-03-01T17:12:51Z</dcterms:modified>
</cp:coreProperties>
</file>